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65" r:id="rId5"/>
    <p:sldId id="289" r:id="rId6"/>
    <p:sldId id="319" r:id="rId7"/>
    <p:sldId id="310" r:id="rId8"/>
    <p:sldId id="314" r:id="rId9"/>
    <p:sldId id="317" r:id="rId10"/>
    <p:sldId id="290" r:id="rId11"/>
    <p:sldId id="308" r:id="rId12"/>
    <p:sldId id="294" r:id="rId13"/>
    <p:sldId id="296" r:id="rId14"/>
    <p:sldId id="320" r:id="rId15"/>
    <p:sldId id="291" r:id="rId16"/>
    <p:sldId id="321" r:id="rId17"/>
    <p:sldId id="299" r:id="rId18"/>
    <p:sldId id="300" r:id="rId19"/>
    <p:sldId id="301" r:id="rId20"/>
    <p:sldId id="302" r:id="rId21"/>
    <p:sldId id="322" r:id="rId22"/>
    <p:sldId id="324" r:id="rId23"/>
    <p:sldId id="307" r:id="rId24"/>
    <p:sldId id="325" r:id="rId25"/>
    <p:sldId id="326" r:id="rId26"/>
    <p:sldId id="323" r:id="rId27"/>
    <p:sldId id="312" r:id="rId28"/>
    <p:sldId id="313" r:id="rId29"/>
    <p:sldId id="306" r:id="rId30"/>
    <p:sldId id="328" r:id="rId31"/>
    <p:sldId id="327" r:id="rId32"/>
    <p:sldId id="329" r:id="rId33"/>
    <p:sldId id="332" r:id="rId34"/>
    <p:sldId id="333" r:id="rId35"/>
    <p:sldId id="33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s van der Mooren" initials="FvdM" lastIdx="16" clrIdx="0">
    <p:extLst>
      <p:ext uri="{19B8F6BF-5375-455C-9EA6-DF929625EA0E}">
        <p15:presenceInfo xmlns:p15="http://schemas.microsoft.com/office/powerpoint/2012/main" userId="7c42aaef3c9209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EDD8"/>
    <a:srgbClr val="CDC931"/>
    <a:srgbClr val="DE1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28" d="100"/>
          <a:sy n="128" d="100"/>
        </p:scale>
        <p:origin x="200" y="240"/>
      </p:cViewPr>
      <p:guideLst>
        <p:guide orient="horz" pos="2160"/>
        <p:guide pos="3840"/>
      </p:guideLst>
    </p:cSldViewPr>
  </p:slideViewPr>
  <p:notesTextViewPr>
    <p:cViewPr>
      <p:scale>
        <a:sx n="1" d="1"/>
        <a:sy n="1" d="1"/>
      </p:scale>
      <p:origin x="0" y="0"/>
    </p:cViewPr>
  </p:notesTextViewPr>
  <p:notesViewPr>
    <p:cSldViewPr snapToGrid="0">
      <p:cViewPr varScale="1">
        <p:scale>
          <a:sx n="80" d="100"/>
          <a:sy n="80" d="100"/>
        </p:scale>
        <p:origin x="14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nl-NL" smtClean="0"/>
              <a:t>25-05-18</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nl-NL" smtClean="0"/>
              <a:t>‹nr.›</a:t>
            </a:fld>
            <a:endParaRPr lang="nl-NL"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nl-NL" smtClean="0"/>
              <a:t>25-05-18</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nl-NL" smtClean="0"/>
              <a:t>‹nr.›</a:t>
            </a:fld>
            <a:endParaRPr lang="nl-NL"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hthoek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hthoek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nl-NL" dirty="0"/>
              <a:t>Klik om de stijl te bewerken</a:t>
            </a:r>
          </a:p>
        </p:txBody>
      </p:sp>
      <p:sp>
        <p:nvSpPr>
          <p:cNvPr id="3" name="Ondertitel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dirty="0"/>
              <a:t>Klik om de ondertitelstijl van het model te bewerken</a:t>
            </a: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ieve inhoud met bijschrijft">
    <p:spTree>
      <p:nvGrpSpPr>
        <p:cNvPr id="1" name=""/>
        <p:cNvGrpSpPr/>
        <p:nvPr/>
      </p:nvGrpSpPr>
      <p:grpSpPr>
        <a:xfrm>
          <a:off x="0" y="0"/>
          <a:ext cx="0" cy="0"/>
          <a:chOff x="0" y="0"/>
          <a:chExt cx="0" cy="0"/>
        </a:xfrm>
      </p:grpSpPr>
      <p:sp>
        <p:nvSpPr>
          <p:cNvPr id="8" name="Rechthoek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el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nl-NL" dirty="0"/>
              <a:t>Klik om de stijl te bewerken</a:t>
            </a:r>
          </a:p>
        </p:txBody>
      </p:sp>
      <p:sp>
        <p:nvSpPr>
          <p:cNvPr id="3" name="Tijdelijke aanduiding voor inhoud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lvl1pPr>
              <a:defRPr>
                <a:solidFill>
                  <a:schemeClr val="tx2"/>
                </a:solidFill>
              </a:defRPr>
            </a:lvl1pPr>
          </a:lstStyle>
          <a:p>
            <a:fld id="{9E583DDF-CA54-461A-A486-592D2374C532}" type="datetimeFigureOut">
              <a:rPr lang="nl-NL" smtClean="0"/>
              <a:pPr/>
              <a:t>25-05-18</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hthoek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el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nl-NL" dirty="0"/>
              <a:t>Klik om de stijl te bewerken</a:t>
            </a:r>
          </a:p>
        </p:txBody>
      </p:sp>
      <p:sp>
        <p:nvSpPr>
          <p:cNvPr id="3" name="Tijdelijke aanduiding voor afbeelding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fld id="{9E583DDF-CA54-461A-A486-592D2374C532}" type="datetimeFigureOut">
              <a:rPr lang="nl-NL" smtClean="0"/>
              <a:t>25-05-18</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9E583DDF-CA54-461A-A486-592D2374C532}" type="datetimeFigureOut">
              <a:rPr lang="nl-NL" smtClean="0"/>
              <a:t>25-05-18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274638"/>
            <a:ext cx="2628900" cy="5897562"/>
          </a:xfrm>
        </p:spPr>
        <p:txBody>
          <a:bodyPr vert="eaVert"/>
          <a:lstStyle/>
          <a:p>
            <a:r>
              <a:rPr lang="nl-NL" dirty="0"/>
              <a:t>Klik om de stijl te bewerken</a:t>
            </a:r>
          </a:p>
        </p:txBody>
      </p:sp>
      <p:sp>
        <p:nvSpPr>
          <p:cNvPr id="3" name="Tijdelijke aanduiding voor verticale tekst 2"/>
          <p:cNvSpPr>
            <a:spLocks noGrp="1"/>
          </p:cNvSpPr>
          <p:nvPr>
            <p:ph type="body" orient="vert" idx="1"/>
          </p:nvPr>
        </p:nvSpPr>
        <p:spPr>
          <a:xfrm>
            <a:off x="838200" y="274638"/>
            <a:ext cx="7734300" cy="5897562"/>
          </a:xfrm>
        </p:spPr>
        <p:txBody>
          <a:bodyPr vert="eaVert"/>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9E583DDF-CA54-461A-A486-592D2374C532}" type="datetimeFigureOut">
              <a:rPr lang="nl-NL" smtClean="0"/>
              <a:t>25-05-18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lvl6pPr>
              <a:defRPr/>
            </a:lvl6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9E583DDF-CA54-461A-A486-592D2374C532}" type="datetimeFigureOut">
              <a:rPr lang="nl-NL" smtClean="0"/>
              <a:t>25-05-18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7" name="Rechthoek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nl-NL" b="0" i="0" u="none" strike="noStrike" kern="0" cap="none" spc="0" normalizeH="0" baseline="0" dirty="0">
              <a:ln>
                <a:noFill/>
              </a:ln>
              <a:solidFill>
                <a:prstClr val="white"/>
              </a:solidFill>
              <a:effectLst/>
              <a:uLnTx/>
              <a:uFillTx/>
              <a:latin typeface="Euphemia"/>
            </a:endParaRPr>
          </a:p>
        </p:txBody>
      </p:sp>
      <p:sp>
        <p:nvSpPr>
          <p:cNvPr id="8" name="Rechthoek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524000" y="1143000"/>
            <a:ext cx="9144000" cy="2667000"/>
          </a:xfrm>
        </p:spPr>
        <p:txBody>
          <a:bodyPr anchor="b">
            <a:normAutofit/>
          </a:bodyPr>
          <a:lstStyle>
            <a:lvl1pPr algn="ctr">
              <a:defRPr sz="5200" b="0"/>
            </a:lvl1pPr>
          </a:lstStyle>
          <a:p>
            <a:r>
              <a:rPr lang="nl-NL" dirty="0"/>
              <a:t>Klik om de stijl te bewerken</a:t>
            </a:r>
          </a:p>
        </p:txBody>
      </p:sp>
      <p:sp>
        <p:nvSpPr>
          <p:cNvPr id="3" name="Tijdelijke aanduiding voor tekst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p>
            <a:fld id="{9E583DDF-CA54-461A-A486-592D2374C532}" type="datetimeFigureOut">
              <a:rPr lang="nl-NL" smtClean="0"/>
              <a:t>25-05-18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ieve sectiekop">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nl-NL" dirty="0"/>
              <a:t>Klik om de stijl te bewerken</a:t>
            </a:r>
          </a:p>
        </p:txBody>
      </p:sp>
      <p:sp>
        <p:nvSpPr>
          <p:cNvPr id="3" name="Tijdelijke aanduiding voor tekst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solidFill>
                  <a:schemeClr val="tx2"/>
                </a:solidFill>
              </a:defRPr>
            </a:lvl1pPr>
          </a:lstStyle>
          <a:p>
            <a:fld id="{9E583DDF-CA54-461A-A486-592D2374C532}" type="datetimeFigureOut">
              <a:rPr lang="nl-NL" smtClean="0"/>
              <a:pPr/>
              <a:t>25-05-18</a:t>
            </a:fld>
            <a:endParaRPr lang="nl-NL" dirty="0"/>
          </a:p>
        </p:txBody>
      </p:sp>
      <p:sp>
        <p:nvSpPr>
          <p:cNvPr id="5" name="Tijdelijke aanduiding voor voettekst 4"/>
          <p:cNvSpPr>
            <a:spLocks noGrp="1"/>
          </p:cNvSpPr>
          <p:nvPr>
            <p:ph type="ftr" sz="quarter" idx="11"/>
          </p:nvPr>
        </p:nvSpPr>
        <p:spPr/>
        <p:txBody>
          <a:bodyPr/>
          <a:lstStyle>
            <a:lvl1pPr>
              <a:defRPr>
                <a:solidFill>
                  <a:schemeClr val="tx2"/>
                </a:solidFill>
              </a:defRPr>
            </a:lvl1pPr>
          </a:lstStyle>
          <a:p>
            <a:endParaRPr lang="nl-NL" dirty="0"/>
          </a:p>
        </p:txBody>
      </p:sp>
      <p:sp>
        <p:nvSpPr>
          <p:cNvPr id="6" name="Tijdelijke aanduiding voor dianummer 5"/>
          <p:cNvSpPr>
            <a:spLocks noGrp="1"/>
          </p:cNvSpPr>
          <p:nvPr>
            <p:ph type="sldNum" sz="quarter" idx="12"/>
          </p:nvPr>
        </p:nvSpPr>
        <p:spPr/>
        <p:txBody>
          <a:bodyPr/>
          <a:lstStyle>
            <a:lvl1pPr>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fld id="{9DD7D43D-6574-4C7B-808D-C6C12215A4D4}" type="datetimeFigureOut">
              <a:rPr lang="nl-NL" smtClean="0"/>
              <a:t>25-05-18</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0ECE5F2-81AA-4605-B028-6FBA391056AF}" type="slidenum">
              <a:rPr lang="nl-NL" smtClean="0"/>
              <a:t>‹nr.›</a:t>
            </a:fld>
            <a:endParaRPr lang="nl-NL"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341120" y="466344"/>
            <a:ext cx="9509760" cy="1234440"/>
          </a:xfrm>
        </p:spPr>
        <p:txBody>
          <a:bodyPr/>
          <a:lstStyle/>
          <a:p>
            <a:r>
              <a:rPr lang="nl-NL" dirty="0"/>
              <a:t>Klik om de stijl te bewerken</a:t>
            </a:r>
          </a:p>
        </p:txBody>
      </p:sp>
      <p:sp>
        <p:nvSpPr>
          <p:cNvPr id="3" name="Tijdelijke aanduiding voor tekst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6"/>
          <p:cNvSpPr>
            <a:spLocks noGrp="1"/>
          </p:cNvSpPr>
          <p:nvPr>
            <p:ph type="dt" sz="half" idx="10"/>
          </p:nvPr>
        </p:nvSpPr>
        <p:spPr/>
        <p:txBody>
          <a:bodyPr/>
          <a:lstStyle/>
          <a:p>
            <a:fld id="{9E583DDF-CA54-461A-A486-592D2374C532}" type="datetimeFigureOut">
              <a:rPr lang="nl-NL" smtClean="0"/>
              <a:t>25-05-18</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datum 2"/>
          <p:cNvSpPr>
            <a:spLocks noGrp="1"/>
          </p:cNvSpPr>
          <p:nvPr>
            <p:ph type="dt" sz="half" idx="10"/>
          </p:nvPr>
        </p:nvSpPr>
        <p:spPr/>
        <p:txBody>
          <a:bodyPr/>
          <a:lstStyle/>
          <a:p>
            <a:fld id="{9E583DDF-CA54-461A-A486-592D2374C532}" type="datetimeFigureOut">
              <a:rPr lang="nl-NL" smtClean="0"/>
              <a:t>25-05-18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solidFill>
                  <a:schemeClr val="tx2"/>
                </a:solidFill>
              </a:defRPr>
            </a:lvl1pPr>
          </a:lstStyle>
          <a:p>
            <a:fld id="{9E583DDF-CA54-461A-A486-592D2374C532}" type="datetimeFigureOut">
              <a:rPr lang="nl-NL" smtClean="0"/>
              <a:pPr/>
              <a:t>25-05-18</a:t>
            </a:fld>
            <a:endParaRPr lang="nl-NL" dirty="0"/>
          </a:p>
        </p:txBody>
      </p:sp>
      <p:sp>
        <p:nvSpPr>
          <p:cNvPr id="3" name="Tijdelijke aanduiding voor voettekst 2"/>
          <p:cNvSpPr>
            <a:spLocks noGrp="1"/>
          </p:cNvSpPr>
          <p:nvPr>
            <p:ph type="ftr" sz="quarter" idx="11"/>
          </p:nvPr>
        </p:nvSpPr>
        <p:spPr/>
        <p:txBody>
          <a:bodyPr/>
          <a:lstStyle>
            <a:lvl1pPr>
              <a:defRPr>
                <a:solidFill>
                  <a:schemeClr val="tx2"/>
                </a:solidFill>
              </a:defRPr>
            </a:lvl1pPr>
          </a:lstStyle>
          <a:p>
            <a:endParaRPr lang="nl-NL" dirty="0"/>
          </a:p>
        </p:txBody>
      </p:sp>
      <p:sp>
        <p:nvSpPr>
          <p:cNvPr id="4" name="Tijdelijke aanduiding voor dianummer 3"/>
          <p:cNvSpPr>
            <a:spLocks noGrp="1"/>
          </p:cNvSpPr>
          <p:nvPr>
            <p:ph type="sldNum" sz="quarter" idx="12"/>
          </p:nvPr>
        </p:nvSpPr>
        <p:spPr/>
        <p:txBody>
          <a:bodyPr/>
          <a:lstStyle>
            <a:lvl1pPr>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60412" y="2362200"/>
            <a:ext cx="3200400" cy="1990725"/>
          </a:xfrm>
        </p:spPr>
        <p:txBody>
          <a:bodyPr anchor="b">
            <a:normAutofit/>
          </a:bodyPr>
          <a:lstStyle>
            <a:lvl1pPr>
              <a:defRPr sz="3400" b="0"/>
            </a:lvl1pPr>
          </a:lstStyle>
          <a:p>
            <a:r>
              <a:rPr lang="nl-NL" dirty="0"/>
              <a:t>Klik om de stijl te bewerken</a:t>
            </a:r>
          </a:p>
        </p:txBody>
      </p:sp>
      <p:sp>
        <p:nvSpPr>
          <p:cNvPr id="3" name="Tijdelijke aanduiding voor inhoud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fld id="{9E583DDF-CA54-461A-A486-592D2374C532}" type="datetimeFigureOut">
              <a:rPr lang="nl-NL" smtClean="0"/>
              <a:t>25-05-18</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hthoek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nl-NL" b="0" i="0" u="none" strike="noStrike" kern="0" cap="none" spc="0" normalizeH="0" baseline="0" dirty="0">
              <a:ln>
                <a:noFill/>
              </a:ln>
              <a:solidFill>
                <a:prstClr val="white"/>
              </a:solidFill>
              <a:effectLst/>
              <a:uLnTx/>
              <a:uFillTx/>
              <a:latin typeface="Euphemia"/>
            </a:endParaRPr>
          </a:p>
        </p:txBody>
      </p:sp>
      <p:sp>
        <p:nvSpPr>
          <p:cNvPr id="8" name="Rechthoek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jdelijke aanduiding voor titel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nl-NL" dirty="0"/>
              <a:t>Klik om de stijl te bewerken</a:t>
            </a:r>
          </a:p>
        </p:txBody>
      </p:sp>
      <p:sp>
        <p:nvSpPr>
          <p:cNvPr id="3" name="Tijdelijke aanduiding voor tekst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a:t>
            </a:r>
          </a:p>
          <a:p>
            <a:pPr lvl="6"/>
            <a:r>
              <a:rPr lang="nl-NL" dirty="0"/>
              <a:t>Zevende</a:t>
            </a:r>
          </a:p>
          <a:p>
            <a:pPr lvl="7"/>
            <a:r>
              <a:rPr lang="nl-NL" dirty="0"/>
              <a:t>Achtste</a:t>
            </a:r>
          </a:p>
          <a:p>
            <a:pPr lvl="8"/>
            <a:r>
              <a:rPr lang="nl-NL" dirty="0"/>
              <a:t>Negende</a:t>
            </a:r>
          </a:p>
        </p:txBody>
      </p:sp>
      <p:sp>
        <p:nvSpPr>
          <p:cNvPr id="4" name="Tijdelijke aanduiding voor datum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nl-NL" smtClean="0"/>
              <a:pPr/>
              <a:t>25-05-18</a:t>
            </a:fld>
            <a:endParaRPr lang="nl-NL" dirty="0"/>
          </a:p>
        </p:txBody>
      </p:sp>
      <p:sp>
        <p:nvSpPr>
          <p:cNvPr id="5" name="Tijdelijke aanduiding voor voettekst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nl-NL" dirty="0"/>
          </a:p>
        </p:txBody>
      </p:sp>
      <p:sp>
        <p:nvSpPr>
          <p:cNvPr id="6" name="Tijdelijke aanduiding voor dianumm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16001" y="4878915"/>
            <a:ext cx="9144002" cy="1143000"/>
          </a:xfrm>
        </p:spPr>
        <p:txBody>
          <a:bodyPr/>
          <a:lstStyle/>
          <a:p>
            <a:r>
              <a:rPr lang="nl-NL" dirty="0"/>
              <a:t>Samen Ommen!</a:t>
            </a:r>
          </a:p>
        </p:txBody>
      </p:sp>
      <p:sp>
        <p:nvSpPr>
          <p:cNvPr id="4" name="Ondertitel 3"/>
          <p:cNvSpPr>
            <a:spLocks noGrp="1"/>
          </p:cNvSpPr>
          <p:nvPr>
            <p:ph type="subTitle" idx="1"/>
          </p:nvPr>
        </p:nvSpPr>
        <p:spPr>
          <a:xfrm>
            <a:off x="-1016001" y="6100231"/>
            <a:ext cx="9144002" cy="762000"/>
          </a:xfrm>
        </p:spPr>
        <p:txBody>
          <a:bodyPr/>
          <a:lstStyle/>
          <a:p>
            <a:r>
              <a:rPr lang="nl-NL" dirty="0"/>
              <a:t> Voor, door en met de samenleving</a:t>
            </a:r>
          </a:p>
        </p:txBody>
      </p:sp>
      <p:pic>
        <p:nvPicPr>
          <p:cNvPr id="24" name="Afbeelding 24">
            <a:extLst>
              <a:ext uri="{FF2B5EF4-FFF2-40B4-BE49-F238E27FC236}">
                <a16:creationId xmlns:a16="http://schemas.microsoft.com/office/drawing/2014/main" id="{8BDAADC2-A15D-414D-A2A1-0184EA80C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854" y="-1"/>
            <a:ext cx="6050146" cy="4800599"/>
          </a:xfrm>
          <a:prstGeom prst="rect">
            <a:avLst/>
          </a:prstGeom>
        </p:spPr>
      </p:pic>
      <p:pic>
        <p:nvPicPr>
          <p:cNvPr id="5" name="Afbeelding 7">
            <a:extLst>
              <a:ext uri="{FF2B5EF4-FFF2-40B4-BE49-F238E27FC236}">
                <a16:creationId xmlns:a16="http://schemas.microsoft.com/office/drawing/2014/main" id="{B3808EF0-D35A-614D-9A33-5E72F55436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9000" y="5284987"/>
            <a:ext cx="3132667" cy="1162214"/>
          </a:xfrm>
          <a:prstGeom prst="rect">
            <a:avLst/>
          </a:prstGeom>
        </p:spPr>
      </p:pic>
      <p:pic>
        <p:nvPicPr>
          <p:cNvPr id="7" name="Afbeelding 7">
            <a:extLst>
              <a:ext uri="{FF2B5EF4-FFF2-40B4-BE49-F238E27FC236}">
                <a16:creationId xmlns:a16="http://schemas.microsoft.com/office/drawing/2014/main" id="{4C80FE52-1C22-5D47-B234-BFCDC8C09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6257233" cy="4800599"/>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FDE57-611F-7140-8C3F-D0320499CAC5}"/>
              </a:ext>
            </a:extLst>
          </p:cNvPr>
          <p:cNvSpPr>
            <a:spLocks noGrp="1"/>
          </p:cNvSpPr>
          <p:nvPr>
            <p:ph type="title"/>
          </p:nvPr>
        </p:nvSpPr>
        <p:spPr>
          <a:xfrm>
            <a:off x="1066800" y="-391583"/>
            <a:ext cx="10058400" cy="1609344"/>
          </a:xfrm>
        </p:spPr>
        <p:txBody>
          <a:bodyPr>
            <a:normAutofit/>
          </a:bodyPr>
          <a:lstStyle/>
          <a:p>
            <a:r>
              <a:rPr lang="nl-NL" dirty="0"/>
              <a:t>	Rol van de raad</a:t>
            </a:r>
          </a:p>
        </p:txBody>
      </p:sp>
      <p:sp>
        <p:nvSpPr>
          <p:cNvPr id="3" name="Tijdelijke aanduiding voor inhoud 2">
            <a:extLst>
              <a:ext uri="{FF2B5EF4-FFF2-40B4-BE49-F238E27FC236}">
                <a16:creationId xmlns:a16="http://schemas.microsoft.com/office/drawing/2014/main" id="{C1E11DD2-41E2-8246-A20B-D8A0CED1F505}"/>
              </a:ext>
            </a:extLst>
          </p:cNvPr>
          <p:cNvSpPr>
            <a:spLocks noGrp="1"/>
          </p:cNvSpPr>
          <p:nvPr>
            <p:ph idx="1"/>
          </p:nvPr>
        </p:nvSpPr>
        <p:spPr>
          <a:xfrm>
            <a:off x="805264" y="1492928"/>
            <a:ext cx="10058400" cy="5545667"/>
          </a:xfrm>
        </p:spPr>
        <p:txBody>
          <a:bodyPr>
            <a:noAutofit/>
          </a:bodyPr>
          <a:lstStyle/>
          <a:p>
            <a:r>
              <a:rPr lang="nl-NL" dirty="0">
                <a:solidFill>
                  <a:schemeClr val="bg1">
                    <a:lumMod val="10000"/>
                  </a:schemeClr>
                </a:solidFill>
                <a:effectLst/>
                <a:ea typeface="Times New Roman" panose="02020603050405020304" pitchFamily="18" charset="0"/>
                <a:cs typeface="Times New Roman" panose="02020603050405020304" pitchFamily="18" charset="0"/>
              </a:rPr>
              <a:t>De nieuwe manier van denken en werken raakt ook de rol van de gemeenteraad. Dit is een cultuur- en leerproces. Een leerproces dat wij de komende jaren met de totale raad vorm willen geven. </a:t>
            </a:r>
          </a:p>
          <a:p>
            <a:r>
              <a:rPr lang="nl-NL" dirty="0">
                <a:solidFill>
                  <a:schemeClr val="bg1">
                    <a:lumMod val="10000"/>
                  </a:schemeClr>
                </a:solidFill>
                <a:ea typeface="Times New Roman" panose="02020603050405020304" pitchFamily="18" charset="0"/>
                <a:cs typeface="Times New Roman" panose="02020603050405020304" pitchFamily="18" charset="0"/>
              </a:rPr>
              <a:t>Wij willen</a:t>
            </a:r>
            <a:r>
              <a:rPr lang="nl-NL" dirty="0">
                <a:solidFill>
                  <a:schemeClr val="bg1">
                    <a:lumMod val="10000"/>
                  </a:schemeClr>
                </a:solidFill>
                <a:effectLst/>
                <a:ea typeface="Times New Roman" panose="02020603050405020304" pitchFamily="18" charset="0"/>
                <a:cs typeface="Times New Roman" panose="02020603050405020304" pitchFamily="18" charset="0"/>
              </a:rPr>
              <a:t> graag in gesprek over rolopvatting en rolinvulling als raadslid. </a:t>
            </a:r>
            <a:r>
              <a:rPr lang="nl-NL" dirty="0">
                <a:solidFill>
                  <a:schemeClr val="bg1">
                    <a:lumMod val="10000"/>
                  </a:schemeClr>
                </a:solidFill>
                <a:ea typeface="Times New Roman" panose="02020603050405020304" pitchFamily="18" charset="0"/>
                <a:cs typeface="Times New Roman" panose="02020603050405020304" pitchFamily="18" charset="0"/>
              </a:rPr>
              <a:t>Vragen waar wij aan denken zijn: hoe verhouden wij ons als raad tot de bestuursfilosofie? Wat vraagt dit van ons en hoe zien wij dit voor ons? Wij starten hier wat ons betreft per direct mee als totale raad.</a:t>
            </a:r>
            <a:r>
              <a:rPr lang="nl-NL" dirty="0">
                <a:solidFill>
                  <a:schemeClr val="bg1">
                    <a:lumMod val="10000"/>
                  </a:schemeClr>
                </a:solidFill>
                <a:effectLst/>
                <a:ea typeface="Times New Roman" panose="02020603050405020304" pitchFamily="18" charset="0"/>
                <a:cs typeface="Times New Roman" panose="02020603050405020304" pitchFamily="18" charset="0"/>
              </a:rPr>
              <a:t> </a:t>
            </a:r>
          </a:p>
          <a:p>
            <a:r>
              <a:rPr lang="nl-NL" dirty="0">
                <a:solidFill>
                  <a:schemeClr val="bg1">
                    <a:lumMod val="10000"/>
                  </a:schemeClr>
                </a:solidFill>
              </a:rPr>
              <a:t>Wij willen dichtbij de inwoners staan en ook onze werkwijze hierop aanpassen (vergaderingen kunnen ook dichtbij de inwoners plaatsvinden).</a:t>
            </a:r>
          </a:p>
          <a:p>
            <a:r>
              <a:rPr lang="nl-NL" dirty="0">
                <a:solidFill>
                  <a:schemeClr val="bg1">
                    <a:lumMod val="10000"/>
                  </a:schemeClr>
                </a:solidFill>
              </a:rPr>
              <a:t>Wij staan voor respectvolle politiek, zonder de nadrukkelijke grens tussen oppositie en coalitie. </a:t>
            </a:r>
          </a:p>
          <a:p>
            <a:endParaRPr lang="nl-NL"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63560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5DC70-DC97-574C-A269-6BDC48E4D982}"/>
              </a:ext>
            </a:extLst>
          </p:cNvPr>
          <p:cNvSpPr>
            <a:spLocks noGrp="1"/>
          </p:cNvSpPr>
          <p:nvPr>
            <p:ph type="title"/>
          </p:nvPr>
        </p:nvSpPr>
        <p:spPr>
          <a:xfrm>
            <a:off x="2325370" y="2054860"/>
            <a:ext cx="9509760" cy="1233424"/>
          </a:xfrm>
        </p:spPr>
        <p:txBody>
          <a:bodyPr/>
          <a:lstStyle/>
          <a:p>
            <a:r>
              <a:rPr lang="nl-NL" dirty="0"/>
              <a:t>3. Waarom een bestuursakkoord?</a:t>
            </a:r>
          </a:p>
        </p:txBody>
      </p:sp>
    </p:spTree>
    <p:extLst>
      <p:ext uri="{BB962C8B-B14F-4D97-AF65-F5344CB8AC3E}">
        <p14:creationId xmlns:p14="http://schemas.microsoft.com/office/powerpoint/2010/main" val="354930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01274-F536-E041-BB55-E37D47B7FF79}"/>
              </a:ext>
            </a:extLst>
          </p:cNvPr>
          <p:cNvSpPr>
            <a:spLocks noGrp="1"/>
          </p:cNvSpPr>
          <p:nvPr>
            <p:ph type="title"/>
          </p:nvPr>
        </p:nvSpPr>
        <p:spPr>
          <a:xfrm>
            <a:off x="1066800" y="-400770"/>
            <a:ext cx="10058400" cy="1609344"/>
          </a:xfrm>
        </p:spPr>
        <p:txBody>
          <a:bodyPr>
            <a:normAutofit/>
          </a:bodyPr>
          <a:lstStyle/>
          <a:p>
            <a:r>
              <a:rPr lang="nl-NL" dirty="0"/>
              <a:t>Waarom een bestuursakkoord?</a:t>
            </a:r>
          </a:p>
        </p:txBody>
      </p:sp>
      <p:sp>
        <p:nvSpPr>
          <p:cNvPr id="3" name="Tijdelijke aanduiding voor inhoud 2">
            <a:extLst>
              <a:ext uri="{FF2B5EF4-FFF2-40B4-BE49-F238E27FC236}">
                <a16:creationId xmlns:a16="http://schemas.microsoft.com/office/drawing/2014/main" id="{FFA23D80-8CEE-CB46-9AEE-1A62F3D58CC2}"/>
              </a:ext>
            </a:extLst>
          </p:cNvPr>
          <p:cNvSpPr>
            <a:spLocks noGrp="1"/>
          </p:cNvSpPr>
          <p:nvPr>
            <p:ph idx="1"/>
          </p:nvPr>
        </p:nvSpPr>
        <p:spPr>
          <a:xfrm>
            <a:off x="1066799" y="1744388"/>
            <a:ext cx="10513325" cy="4499779"/>
          </a:xfrm>
        </p:spPr>
        <p:txBody>
          <a:bodyPr>
            <a:normAutofit fontScale="85000" lnSpcReduction="20000"/>
          </a:bodyPr>
          <a:lstStyle/>
          <a:p>
            <a:r>
              <a:rPr lang="nl-NL" dirty="0">
                <a:solidFill>
                  <a:schemeClr val="bg1">
                    <a:lumMod val="10000"/>
                  </a:schemeClr>
                </a:solidFill>
              </a:rPr>
              <a:t>Om onze ambitie en basisafspraken vast te leggen.</a:t>
            </a:r>
          </a:p>
          <a:p>
            <a:r>
              <a:rPr lang="nl-NL" dirty="0">
                <a:solidFill>
                  <a:schemeClr val="bg1">
                    <a:lumMod val="10000"/>
                  </a:schemeClr>
                </a:solidFill>
              </a:rPr>
              <a:t>Wat staat er in het bestuursakkoord?</a:t>
            </a:r>
          </a:p>
          <a:p>
            <a:pPr lvl="1"/>
            <a:r>
              <a:rPr lang="nl-NL" sz="2000" dirty="0">
                <a:solidFill>
                  <a:schemeClr val="bg1">
                    <a:lumMod val="10000"/>
                  </a:schemeClr>
                </a:solidFill>
              </a:rPr>
              <a:t>Wie zijn wij en wat is onze ambitie?</a:t>
            </a:r>
          </a:p>
          <a:p>
            <a:pPr lvl="1"/>
            <a:r>
              <a:rPr lang="nl-NL" sz="2000" dirty="0">
                <a:solidFill>
                  <a:schemeClr val="bg1">
                    <a:lumMod val="10000"/>
                  </a:schemeClr>
                </a:solidFill>
              </a:rPr>
              <a:t>Wat voor gemeente willen wij zijn en hoe willen wij besturen?</a:t>
            </a:r>
          </a:p>
          <a:p>
            <a:pPr lvl="1"/>
            <a:r>
              <a:rPr lang="nl-NL" sz="2000" dirty="0">
                <a:solidFill>
                  <a:schemeClr val="bg1">
                    <a:lumMod val="10000"/>
                  </a:schemeClr>
                </a:solidFill>
              </a:rPr>
              <a:t>Afspraken over 3 inhoudelijke onderwerpen.</a:t>
            </a:r>
          </a:p>
          <a:p>
            <a:pPr lvl="1"/>
            <a:r>
              <a:rPr lang="nl-NL" sz="2000" dirty="0">
                <a:solidFill>
                  <a:schemeClr val="bg1">
                    <a:lumMod val="10000"/>
                  </a:schemeClr>
                </a:solidFill>
              </a:rPr>
              <a:t>Ons financieel kader.</a:t>
            </a:r>
          </a:p>
          <a:p>
            <a:pPr lvl="1"/>
            <a:r>
              <a:rPr lang="nl-NL" sz="2000" dirty="0">
                <a:solidFill>
                  <a:schemeClr val="bg1">
                    <a:lumMod val="10000"/>
                  </a:schemeClr>
                </a:solidFill>
              </a:rPr>
              <a:t>Proces en richting gezamenlijke </a:t>
            </a:r>
            <a:r>
              <a:rPr lang="nl-NL" sz="2000" dirty="0" err="1">
                <a:solidFill>
                  <a:schemeClr val="bg1">
                    <a:lumMod val="10000"/>
                  </a:schemeClr>
                </a:solidFill>
              </a:rPr>
              <a:t>Ommer</a:t>
            </a:r>
            <a:r>
              <a:rPr lang="nl-NL" sz="2000" dirty="0">
                <a:solidFill>
                  <a:schemeClr val="bg1">
                    <a:lumMod val="10000"/>
                  </a:schemeClr>
                </a:solidFill>
              </a:rPr>
              <a:t> agenda.</a:t>
            </a:r>
          </a:p>
          <a:p>
            <a:pPr lvl="1"/>
            <a:r>
              <a:rPr lang="nl-NL" sz="2000" dirty="0">
                <a:solidFill>
                  <a:schemeClr val="bg1">
                    <a:lumMod val="10000"/>
                  </a:schemeClr>
                </a:solidFill>
              </a:rPr>
              <a:t>De portefeuilleverdeling voor het college van burgemeester en wethouders.</a:t>
            </a:r>
            <a:endParaRPr lang="nl-NL" dirty="0">
              <a:solidFill>
                <a:schemeClr val="bg1">
                  <a:lumMod val="10000"/>
                </a:schemeClr>
              </a:solidFill>
            </a:endParaRPr>
          </a:p>
          <a:p>
            <a:r>
              <a:rPr lang="nl-NL" dirty="0">
                <a:solidFill>
                  <a:schemeClr val="bg1">
                    <a:lumMod val="10000"/>
                  </a:schemeClr>
                </a:solidFill>
              </a:rPr>
              <a:t>Voor het overige willen wij samen met alle politieke partijen en de samenleving invulling en uitvoering geven aan een meerjarige inhoudelijke agenda voor Ommen. </a:t>
            </a:r>
          </a:p>
          <a:p>
            <a:r>
              <a:rPr lang="nl-NL" dirty="0">
                <a:solidFill>
                  <a:schemeClr val="bg1">
                    <a:lumMod val="10000"/>
                  </a:schemeClr>
                </a:solidFill>
              </a:rPr>
              <a:t>Om zo:</a:t>
            </a:r>
          </a:p>
          <a:p>
            <a:pPr lvl="1"/>
            <a:r>
              <a:rPr lang="nl-NL" dirty="0">
                <a:solidFill>
                  <a:schemeClr val="bg1">
                    <a:lumMod val="10000"/>
                  </a:schemeClr>
                </a:solidFill>
              </a:rPr>
              <a:t>Ruimte te geven aan de hele raad, ook aan de partijen die niet deelnemen aan het college,</a:t>
            </a:r>
          </a:p>
          <a:p>
            <a:pPr lvl="1"/>
            <a:r>
              <a:rPr lang="nl-NL" dirty="0">
                <a:solidFill>
                  <a:schemeClr val="bg1">
                    <a:lumMod val="10000"/>
                  </a:schemeClr>
                </a:solidFill>
              </a:rPr>
              <a:t>Ruimte te geven aan de samenleving om op de thema’s die ertoe doen ‘mee te denken, mee te praten en vooral mee te doen’.</a:t>
            </a:r>
          </a:p>
          <a:p>
            <a:endParaRPr lang="nl-NL" dirty="0"/>
          </a:p>
        </p:txBody>
      </p:sp>
    </p:spTree>
    <p:extLst>
      <p:ext uri="{BB962C8B-B14F-4D97-AF65-F5344CB8AC3E}">
        <p14:creationId xmlns:p14="http://schemas.microsoft.com/office/powerpoint/2010/main" val="1108886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1B707-BDE3-7D43-8E8F-4304AB6DA82F}"/>
              </a:ext>
            </a:extLst>
          </p:cNvPr>
          <p:cNvSpPr>
            <a:spLocks noGrp="1"/>
          </p:cNvSpPr>
          <p:nvPr>
            <p:ph type="title"/>
          </p:nvPr>
        </p:nvSpPr>
        <p:spPr>
          <a:xfrm>
            <a:off x="2682240" y="2118360"/>
            <a:ext cx="9509760" cy="1233424"/>
          </a:xfrm>
        </p:spPr>
        <p:txBody>
          <a:bodyPr/>
          <a:lstStyle/>
          <a:p>
            <a:r>
              <a:rPr lang="nl-NL" dirty="0"/>
              <a:t>4. Afspraken over </a:t>
            </a:r>
            <a:r>
              <a:rPr lang="nl-NL"/>
              <a:t>3 onderwerpen</a:t>
            </a:r>
            <a:endParaRPr lang="nl-NL" dirty="0"/>
          </a:p>
        </p:txBody>
      </p:sp>
    </p:spTree>
    <p:extLst>
      <p:ext uri="{BB962C8B-B14F-4D97-AF65-F5344CB8AC3E}">
        <p14:creationId xmlns:p14="http://schemas.microsoft.com/office/powerpoint/2010/main" val="177872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5B115-C56A-F542-88B0-BEF3AD2E24B7}"/>
              </a:ext>
            </a:extLst>
          </p:cNvPr>
          <p:cNvSpPr>
            <a:spLocks noGrp="1"/>
          </p:cNvSpPr>
          <p:nvPr>
            <p:ph type="title"/>
          </p:nvPr>
        </p:nvSpPr>
        <p:spPr/>
        <p:txBody>
          <a:bodyPr>
            <a:normAutofit/>
          </a:bodyPr>
          <a:lstStyle/>
          <a:p>
            <a:r>
              <a:rPr lang="nl-NL" dirty="0"/>
              <a:t>3 onderwerpen – 3 afspraken</a:t>
            </a:r>
          </a:p>
        </p:txBody>
      </p:sp>
      <p:sp>
        <p:nvSpPr>
          <p:cNvPr id="3" name="Tijdelijke aanduiding voor inhoud 2">
            <a:extLst>
              <a:ext uri="{FF2B5EF4-FFF2-40B4-BE49-F238E27FC236}">
                <a16:creationId xmlns:a16="http://schemas.microsoft.com/office/drawing/2014/main" id="{811348BA-F724-6941-89E3-A5480AEC4BB8}"/>
              </a:ext>
            </a:extLst>
          </p:cNvPr>
          <p:cNvSpPr>
            <a:spLocks noGrp="1"/>
          </p:cNvSpPr>
          <p:nvPr>
            <p:ph idx="1"/>
          </p:nvPr>
        </p:nvSpPr>
        <p:spPr>
          <a:xfrm>
            <a:off x="1341120" y="2263013"/>
            <a:ext cx="9509760" cy="4127627"/>
          </a:xfrm>
        </p:spPr>
        <p:txBody>
          <a:bodyPr/>
          <a:lstStyle/>
          <a:p>
            <a:pPr marL="45720" indent="0">
              <a:buNone/>
            </a:pPr>
            <a:r>
              <a:rPr lang="nl-NL" dirty="0"/>
              <a:t>Over drie actuele thema’s hebben de collegepartijen concrete afspraken gemaakt:</a:t>
            </a:r>
          </a:p>
          <a:p>
            <a:r>
              <a:rPr lang="nl-NL" dirty="0"/>
              <a:t>Verkeerssituatie Hessel </a:t>
            </a:r>
            <a:r>
              <a:rPr lang="nl-NL" dirty="0" err="1"/>
              <a:t>Mulertbrug</a:t>
            </a:r>
            <a:endParaRPr lang="nl-NL" dirty="0"/>
          </a:p>
          <a:p>
            <a:r>
              <a:rPr lang="nl-NL" dirty="0"/>
              <a:t>Openingstijden winkels en horeca</a:t>
            </a:r>
          </a:p>
          <a:p>
            <a:r>
              <a:rPr lang="nl-NL" dirty="0"/>
              <a:t>Lokale lasten.</a:t>
            </a:r>
          </a:p>
        </p:txBody>
      </p:sp>
    </p:spTree>
    <p:extLst>
      <p:ext uri="{BB962C8B-B14F-4D97-AF65-F5344CB8AC3E}">
        <p14:creationId xmlns:p14="http://schemas.microsoft.com/office/powerpoint/2010/main" val="262187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F368A-405B-0F4D-A0F7-CA2EFF600536}"/>
              </a:ext>
            </a:extLst>
          </p:cNvPr>
          <p:cNvSpPr>
            <a:spLocks noGrp="1"/>
          </p:cNvSpPr>
          <p:nvPr>
            <p:ph type="title"/>
          </p:nvPr>
        </p:nvSpPr>
        <p:spPr>
          <a:xfrm>
            <a:off x="1341120" y="211709"/>
            <a:ext cx="9509760" cy="1233424"/>
          </a:xfrm>
        </p:spPr>
        <p:txBody>
          <a:bodyPr>
            <a:normAutofit/>
          </a:bodyPr>
          <a:lstStyle/>
          <a:p>
            <a:r>
              <a:rPr lang="nl-NL" dirty="0"/>
              <a:t>Verkeerssituatie Hessel </a:t>
            </a:r>
            <a:r>
              <a:rPr lang="nl-NL" dirty="0" err="1"/>
              <a:t>Mulertbrug</a:t>
            </a:r>
            <a:endParaRPr lang="nl-NL" dirty="0"/>
          </a:p>
        </p:txBody>
      </p:sp>
      <p:sp>
        <p:nvSpPr>
          <p:cNvPr id="3" name="Tijdelijke aanduiding voor inhoud 2">
            <a:extLst>
              <a:ext uri="{FF2B5EF4-FFF2-40B4-BE49-F238E27FC236}">
                <a16:creationId xmlns:a16="http://schemas.microsoft.com/office/drawing/2014/main" id="{75DA9477-1346-2349-B9C0-F74C36DD04C5}"/>
              </a:ext>
            </a:extLst>
          </p:cNvPr>
          <p:cNvSpPr>
            <a:spLocks noGrp="1"/>
          </p:cNvSpPr>
          <p:nvPr>
            <p:ph idx="1"/>
          </p:nvPr>
        </p:nvSpPr>
        <p:spPr/>
        <p:txBody>
          <a:bodyPr>
            <a:normAutofit lnSpcReduction="10000"/>
          </a:bodyPr>
          <a:lstStyle/>
          <a:p>
            <a:r>
              <a:rPr lang="nl-NL" dirty="0">
                <a:solidFill>
                  <a:schemeClr val="bg1">
                    <a:lumMod val="10000"/>
                  </a:schemeClr>
                </a:solidFill>
              </a:rPr>
              <a:t>Een veilige en goede bereikbaarheid van Ommen is voor inwoners en toeristen belangrijk.</a:t>
            </a:r>
          </a:p>
          <a:p>
            <a:r>
              <a:rPr lang="nl-NL" dirty="0">
                <a:solidFill>
                  <a:schemeClr val="bg1">
                    <a:lumMod val="10000"/>
                  </a:schemeClr>
                </a:solidFill>
              </a:rPr>
              <a:t>De verkeerssituatie op de Hessel </a:t>
            </a:r>
            <a:r>
              <a:rPr lang="nl-NL" dirty="0" err="1">
                <a:solidFill>
                  <a:schemeClr val="bg1">
                    <a:lumMod val="10000"/>
                  </a:schemeClr>
                </a:solidFill>
              </a:rPr>
              <a:t>Mulertbrug</a:t>
            </a:r>
            <a:r>
              <a:rPr lang="nl-NL" dirty="0">
                <a:solidFill>
                  <a:schemeClr val="bg1">
                    <a:lumMod val="10000"/>
                  </a:schemeClr>
                </a:solidFill>
              </a:rPr>
              <a:t> voldoet hier nog niet aan. Met name voor de fietsers zien wij een onveilige situatie.</a:t>
            </a:r>
          </a:p>
          <a:p>
            <a:r>
              <a:rPr lang="nl-NL" dirty="0">
                <a:solidFill>
                  <a:schemeClr val="bg1">
                    <a:lumMod val="10000"/>
                  </a:schemeClr>
                </a:solidFill>
              </a:rPr>
              <a:t>In de verkeersvisie Ommen 2030</a:t>
            </a:r>
            <a:r>
              <a:rPr lang="nl-NL" b="1" dirty="0">
                <a:solidFill>
                  <a:schemeClr val="bg1">
                    <a:lumMod val="10000"/>
                  </a:schemeClr>
                </a:solidFill>
              </a:rPr>
              <a:t> </a:t>
            </a:r>
            <a:r>
              <a:rPr lang="nl-NL" dirty="0">
                <a:solidFill>
                  <a:schemeClr val="bg1">
                    <a:lumMod val="10000"/>
                  </a:schemeClr>
                </a:solidFill>
              </a:rPr>
              <a:t>en het bijbehorende uitvoeringsplan staat een aantal maatregelen genoemd.</a:t>
            </a:r>
          </a:p>
          <a:p>
            <a:r>
              <a:rPr lang="nl-NL" b="1" dirty="0">
                <a:solidFill>
                  <a:schemeClr val="bg1">
                    <a:lumMod val="10000"/>
                  </a:schemeClr>
                </a:solidFill>
              </a:rPr>
              <a:t>Gemaakte afspraken:</a:t>
            </a:r>
          </a:p>
          <a:p>
            <a:pPr lvl="1"/>
            <a:r>
              <a:rPr lang="nl-NL" dirty="0">
                <a:solidFill>
                  <a:schemeClr val="bg1">
                    <a:lumMod val="10000"/>
                  </a:schemeClr>
                </a:solidFill>
              </a:rPr>
              <a:t>Wij gaan in 2018 starten met maatregelen die een veilige oversteek voor fietsers van en naar de brug mogelijk maken. </a:t>
            </a:r>
          </a:p>
          <a:p>
            <a:pPr lvl="1"/>
            <a:r>
              <a:rPr lang="nl-NL" dirty="0">
                <a:solidFill>
                  <a:schemeClr val="bg1">
                    <a:lumMod val="10000"/>
                  </a:schemeClr>
                </a:solidFill>
              </a:rPr>
              <a:t>Voor de langere termijn willen wij maatregelen voor een veilige en goede doorstroming van het verkeer van en naar Zwolle, zonder daarbij het centrum onnodig te belasten. Wij willen dat het college hierbij volop inzet op de lobby richting de provincie Overijssel.</a:t>
            </a:r>
          </a:p>
        </p:txBody>
      </p:sp>
    </p:spTree>
    <p:extLst>
      <p:ext uri="{BB962C8B-B14F-4D97-AF65-F5344CB8AC3E}">
        <p14:creationId xmlns:p14="http://schemas.microsoft.com/office/powerpoint/2010/main" val="255424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544AF-71AD-9542-A2A2-EC3A0CD42DDB}"/>
              </a:ext>
            </a:extLst>
          </p:cNvPr>
          <p:cNvSpPr>
            <a:spLocks noGrp="1"/>
          </p:cNvSpPr>
          <p:nvPr>
            <p:ph type="title"/>
          </p:nvPr>
        </p:nvSpPr>
        <p:spPr>
          <a:xfrm>
            <a:off x="1341120" y="211709"/>
            <a:ext cx="9509760" cy="1233424"/>
          </a:xfrm>
        </p:spPr>
        <p:txBody>
          <a:bodyPr>
            <a:normAutofit/>
          </a:bodyPr>
          <a:lstStyle/>
          <a:p>
            <a:r>
              <a:rPr lang="nl-NL" dirty="0"/>
              <a:t>Openingstijden winkels en horeca</a:t>
            </a:r>
          </a:p>
        </p:txBody>
      </p:sp>
      <p:sp>
        <p:nvSpPr>
          <p:cNvPr id="3" name="Tijdelijke aanduiding voor inhoud 2">
            <a:extLst>
              <a:ext uri="{FF2B5EF4-FFF2-40B4-BE49-F238E27FC236}">
                <a16:creationId xmlns:a16="http://schemas.microsoft.com/office/drawing/2014/main" id="{70BEEF1C-AC78-954D-8A39-55EAC3A6616C}"/>
              </a:ext>
            </a:extLst>
          </p:cNvPr>
          <p:cNvSpPr>
            <a:spLocks noGrp="1"/>
          </p:cNvSpPr>
          <p:nvPr>
            <p:ph idx="1"/>
          </p:nvPr>
        </p:nvSpPr>
        <p:spPr/>
        <p:txBody>
          <a:bodyPr>
            <a:normAutofit lnSpcReduction="10000"/>
          </a:bodyPr>
          <a:lstStyle/>
          <a:p>
            <a:r>
              <a:rPr lang="nl-NL" sz="1800" dirty="0">
                <a:ea typeface="Times New Roman" panose="02020603050405020304" pitchFamily="18" charset="0"/>
                <a:cs typeface="Times New Roman" panose="02020603050405020304" pitchFamily="18" charset="0"/>
              </a:rPr>
              <a:t>Wij </a:t>
            </a:r>
            <a:r>
              <a:rPr lang="nl-NL" sz="1800" dirty="0">
                <a:effectLst/>
                <a:ea typeface="Times New Roman" panose="02020603050405020304" pitchFamily="18" charset="0"/>
                <a:cs typeface="Times New Roman" panose="02020603050405020304" pitchFamily="18" charset="0"/>
              </a:rPr>
              <a:t>pleiten voor een duidelijke en evenwichtige lijn wat betreft de openingstijden van de winkels. Een goede afstemming met en tussen de ondernemers is hierbij een must. </a:t>
            </a:r>
          </a:p>
          <a:p>
            <a:r>
              <a:rPr lang="nl-NL" sz="1800" dirty="0">
                <a:effectLst/>
                <a:ea typeface="Times New Roman" panose="02020603050405020304" pitchFamily="18" charset="0"/>
                <a:cs typeface="Times New Roman" panose="02020603050405020304" pitchFamily="18" charset="0"/>
              </a:rPr>
              <a:t>Sinds 2016 is het in Ommen mogelijk om 12 zondagen in het jaar de winkels open te stellen. Wij willen een gedegen objectief evaluatief onderzoek naar de huidige regeling voor de winkeltijden. Hierbij wordt onder meer onderzocht wat op grond van de huidige regeling wel goed werkt en wat niet. </a:t>
            </a:r>
          </a:p>
          <a:p>
            <a:r>
              <a:rPr lang="nl-NL" sz="1800" dirty="0">
                <a:ea typeface="Times New Roman" panose="02020603050405020304" pitchFamily="18" charset="0"/>
                <a:cs typeface="Times New Roman" panose="02020603050405020304" pitchFamily="18" charset="0"/>
              </a:rPr>
              <a:t>Wij willen flexibiliteit in sluitingstijden (natte) horeca.</a:t>
            </a:r>
            <a:endParaRPr lang="nl-NL" sz="1800" dirty="0">
              <a:effectLst/>
              <a:ea typeface="Times New Roman" panose="02020603050405020304" pitchFamily="18" charset="0"/>
              <a:cs typeface="Times New Roman" panose="02020603050405020304" pitchFamily="18" charset="0"/>
            </a:endParaRPr>
          </a:p>
          <a:p>
            <a:r>
              <a:rPr lang="nl-NL" sz="1800" b="1" i="1" dirty="0">
                <a:effectLst/>
                <a:ea typeface="Times New Roman" panose="02020603050405020304" pitchFamily="18" charset="0"/>
                <a:cs typeface="Times New Roman" panose="02020603050405020304" pitchFamily="18" charset="0"/>
              </a:rPr>
              <a:t>Gemaakte afspraken:</a:t>
            </a:r>
          </a:p>
          <a:p>
            <a:pPr lvl="1"/>
            <a:r>
              <a:rPr lang="nl-NL" sz="1600" dirty="0">
                <a:effectLst/>
                <a:ea typeface="Times New Roman" panose="02020603050405020304" pitchFamily="18" charset="0"/>
                <a:cs typeface="Times New Roman" panose="02020603050405020304" pitchFamily="18" charset="0"/>
              </a:rPr>
              <a:t>In 2019 start een gedegen objectief evaluatief onderzoek naar de huidige regeling voor de winkeltijden. In dit onderzoek wordt in ieder geval een evaluatie gehouden over de koopzondagen.</a:t>
            </a:r>
          </a:p>
          <a:p>
            <a:pPr lvl="1"/>
            <a:r>
              <a:rPr lang="nl-NL" sz="1600" dirty="0">
                <a:effectLst/>
                <a:ea typeface="Times New Roman" panose="02020603050405020304" pitchFamily="18" charset="0"/>
                <a:cs typeface="Times New Roman" panose="02020603050405020304" pitchFamily="18" charset="0"/>
              </a:rPr>
              <a:t>De resultaten van dit onderzoek worden ingebracht voor politieke besluitvorming eind 2019.   </a:t>
            </a:r>
          </a:p>
          <a:p>
            <a:pPr lvl="1"/>
            <a:r>
              <a:rPr lang="nl-NL" sz="1600" dirty="0">
                <a:ea typeface="Times New Roman" panose="02020603050405020304" pitchFamily="18" charset="0"/>
                <a:cs typeface="Times New Roman" panose="02020603050405020304" pitchFamily="18" charset="0"/>
              </a:rPr>
              <a:t>W</a:t>
            </a:r>
            <a:r>
              <a:rPr lang="nl-NL" sz="1600" dirty="0">
                <a:solidFill>
                  <a:schemeClr val="bg1">
                    <a:lumMod val="10000"/>
                  </a:schemeClr>
                </a:solidFill>
                <a:ea typeface="Times New Roman" panose="02020603050405020304" pitchFamily="18" charset="0"/>
                <a:cs typeface="Times New Roman" panose="02020603050405020304" pitchFamily="18" charset="0"/>
              </a:rPr>
              <a:t>ij </a:t>
            </a:r>
            <a:r>
              <a:rPr lang="nl-NL" sz="1600" dirty="0">
                <a:ea typeface="Times New Roman" panose="02020603050405020304" pitchFamily="18" charset="0"/>
                <a:cs typeface="Times New Roman" panose="02020603050405020304" pitchFamily="18" charset="0"/>
              </a:rPr>
              <a:t>willen </a:t>
            </a:r>
            <a:r>
              <a:rPr lang="nl-NL" sz="1600" dirty="0">
                <a:effectLst/>
                <a:ea typeface="Times New Roman" panose="02020603050405020304" pitchFamily="18" charset="0"/>
                <a:cs typeface="Times New Roman" panose="02020603050405020304" pitchFamily="18" charset="0"/>
              </a:rPr>
              <a:t>flexibiliteit in sluitingstijden (natte</a:t>
            </a:r>
            <a:r>
              <a:rPr lang="nl-NL" sz="1600" dirty="0">
                <a:ea typeface="Times New Roman" panose="02020603050405020304" pitchFamily="18" charset="0"/>
                <a:cs typeface="Times New Roman" panose="02020603050405020304" pitchFamily="18" charset="0"/>
              </a:rPr>
              <a:t>)</a:t>
            </a:r>
            <a:r>
              <a:rPr lang="nl-NL" sz="1600" dirty="0">
                <a:effectLst/>
                <a:ea typeface="Times New Roman" panose="02020603050405020304" pitchFamily="18" charset="0"/>
                <a:cs typeface="Times New Roman" panose="02020603050405020304" pitchFamily="18" charset="0"/>
              </a:rPr>
              <a:t> horeca, daar waar nodig betekent dit een aanpassing in de APV.</a:t>
            </a:r>
          </a:p>
          <a:p>
            <a:endParaRPr lang="nl-NL" dirty="0"/>
          </a:p>
        </p:txBody>
      </p:sp>
    </p:spTree>
    <p:extLst>
      <p:ext uri="{BB962C8B-B14F-4D97-AF65-F5344CB8AC3E}">
        <p14:creationId xmlns:p14="http://schemas.microsoft.com/office/powerpoint/2010/main" val="335058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680BC-C978-5D43-AE7E-158235CDEC6C}"/>
              </a:ext>
            </a:extLst>
          </p:cNvPr>
          <p:cNvSpPr>
            <a:spLocks noGrp="1"/>
          </p:cNvSpPr>
          <p:nvPr>
            <p:ph type="title"/>
          </p:nvPr>
        </p:nvSpPr>
        <p:spPr>
          <a:xfrm>
            <a:off x="1341120" y="211709"/>
            <a:ext cx="9509760" cy="1233424"/>
          </a:xfrm>
        </p:spPr>
        <p:txBody>
          <a:bodyPr>
            <a:normAutofit/>
          </a:bodyPr>
          <a:lstStyle/>
          <a:p>
            <a:r>
              <a:rPr lang="nl-NL" dirty="0"/>
              <a:t>Lokale lasten</a:t>
            </a:r>
          </a:p>
        </p:txBody>
      </p:sp>
      <p:sp>
        <p:nvSpPr>
          <p:cNvPr id="3" name="Tijdelijke aanduiding voor inhoud 2">
            <a:extLst>
              <a:ext uri="{FF2B5EF4-FFF2-40B4-BE49-F238E27FC236}">
                <a16:creationId xmlns:a16="http://schemas.microsoft.com/office/drawing/2014/main" id="{F9FB127D-6F86-BA4D-8020-2E37B0E4FB27}"/>
              </a:ext>
            </a:extLst>
          </p:cNvPr>
          <p:cNvSpPr>
            <a:spLocks noGrp="1"/>
          </p:cNvSpPr>
          <p:nvPr>
            <p:ph idx="1"/>
          </p:nvPr>
        </p:nvSpPr>
        <p:spPr/>
        <p:txBody>
          <a:bodyPr>
            <a:normAutofit fontScale="92500" lnSpcReduction="10000"/>
          </a:bodyPr>
          <a:lstStyle/>
          <a:p>
            <a:r>
              <a:rPr lang="nl-NL" dirty="0">
                <a:solidFill>
                  <a:schemeClr val="bg1">
                    <a:lumMod val="10000"/>
                  </a:schemeClr>
                </a:solidFill>
              </a:rPr>
              <a:t>Voor Ommen willen wij evenwichtige lokale (woon)lasten.</a:t>
            </a:r>
          </a:p>
          <a:p>
            <a:r>
              <a:rPr lang="nl-NL" dirty="0">
                <a:solidFill>
                  <a:schemeClr val="bg1">
                    <a:lumMod val="10000"/>
                  </a:schemeClr>
                </a:solidFill>
              </a:rPr>
              <a:t>Voor de jaren 2018-2022 willen wij een meerjarig belastingplan waarin alle belastingen worden opgenomen. Hierbij willen wij speciale aandacht voor de forensenbelasting, hondenbelasting en de OZB voor maatschappelijke gebouwen.</a:t>
            </a:r>
          </a:p>
          <a:p>
            <a:r>
              <a:rPr lang="nl-NL" b="1" dirty="0">
                <a:solidFill>
                  <a:schemeClr val="bg1">
                    <a:lumMod val="10000"/>
                  </a:schemeClr>
                </a:solidFill>
              </a:rPr>
              <a:t>Gemaakte afspraken</a:t>
            </a:r>
          </a:p>
          <a:p>
            <a:pPr lvl="1"/>
            <a:r>
              <a:rPr lang="nl-NL" dirty="0">
                <a:solidFill>
                  <a:schemeClr val="bg1">
                    <a:lumMod val="10000"/>
                  </a:schemeClr>
                </a:solidFill>
              </a:rPr>
              <a:t>Er komt een meerjarig belastingplan waarin alle belastingtarieven staan</a:t>
            </a:r>
          </a:p>
          <a:p>
            <a:pPr lvl="1"/>
            <a:r>
              <a:rPr lang="nl-NL" dirty="0">
                <a:solidFill>
                  <a:schemeClr val="bg1">
                    <a:lumMod val="10000"/>
                  </a:schemeClr>
                </a:solidFill>
              </a:rPr>
              <a:t>Wij zetten in op revitalisering van de recreatieparken in Ommen. Daarbij past ook een verlaging van de forensenbelasting met een structureel bedrag van 100.000 euro. In overleg met de recreatiebedrijven wordt een voorstel gemaakt.</a:t>
            </a:r>
          </a:p>
          <a:p>
            <a:pPr lvl="1"/>
            <a:r>
              <a:rPr lang="nl-NL" dirty="0">
                <a:solidFill>
                  <a:schemeClr val="bg1">
                    <a:lumMod val="10000"/>
                  </a:schemeClr>
                </a:solidFill>
              </a:rPr>
              <a:t>In afweging met andere belastingen zal de hondenbelasting anders worden ingericht, dan wel (gefaseerd) worden afgeschaft. De jaarlijkse inkomsten van hondenbelasting bedragen 88.000 euro.</a:t>
            </a:r>
          </a:p>
          <a:p>
            <a:pPr lvl="1"/>
            <a:r>
              <a:rPr lang="nl-NL" dirty="0">
                <a:solidFill>
                  <a:schemeClr val="bg1">
                    <a:lumMod val="10000"/>
                  </a:schemeClr>
                </a:solidFill>
              </a:rPr>
              <a:t>De OZB voor maatschappelijke functies zoals bijvoorbeeld dorpshuizen wordt verminderd door een eigen lager tarief in te stellen.</a:t>
            </a:r>
          </a:p>
        </p:txBody>
      </p:sp>
    </p:spTree>
    <p:extLst>
      <p:ext uri="{BB962C8B-B14F-4D97-AF65-F5344CB8AC3E}">
        <p14:creationId xmlns:p14="http://schemas.microsoft.com/office/powerpoint/2010/main" val="1869780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440BC-E3DD-FD40-8EDF-D76BB421C301}"/>
              </a:ext>
            </a:extLst>
          </p:cNvPr>
          <p:cNvSpPr>
            <a:spLocks noGrp="1"/>
          </p:cNvSpPr>
          <p:nvPr>
            <p:ph type="title"/>
          </p:nvPr>
        </p:nvSpPr>
        <p:spPr>
          <a:xfrm>
            <a:off x="3881120" y="2195576"/>
            <a:ext cx="9509760" cy="1233424"/>
          </a:xfrm>
        </p:spPr>
        <p:txBody>
          <a:bodyPr/>
          <a:lstStyle/>
          <a:p>
            <a:r>
              <a:rPr lang="nl-NL" dirty="0"/>
              <a:t>5. Ons financieel kader</a:t>
            </a:r>
          </a:p>
        </p:txBody>
      </p:sp>
    </p:spTree>
    <p:extLst>
      <p:ext uri="{BB962C8B-B14F-4D97-AF65-F5344CB8AC3E}">
        <p14:creationId xmlns:p14="http://schemas.microsoft.com/office/powerpoint/2010/main" val="100167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financiële beeld van Ommen</a:t>
            </a:r>
          </a:p>
        </p:txBody>
      </p:sp>
      <p:sp>
        <p:nvSpPr>
          <p:cNvPr id="3" name="Tijdelijke aanduiding voor inhoud 2"/>
          <p:cNvSpPr>
            <a:spLocks noGrp="1"/>
          </p:cNvSpPr>
          <p:nvPr>
            <p:ph idx="1"/>
          </p:nvPr>
        </p:nvSpPr>
        <p:spPr>
          <a:xfrm>
            <a:off x="1341120" y="1950938"/>
            <a:ext cx="9509760" cy="4127627"/>
          </a:xfrm>
        </p:spPr>
        <p:txBody>
          <a:bodyPr>
            <a:normAutofit fontScale="92500" lnSpcReduction="10000"/>
          </a:bodyPr>
          <a:lstStyle/>
          <a:p>
            <a:pPr marL="45720" indent="0">
              <a:buNone/>
            </a:pPr>
            <a:r>
              <a:rPr lang="nl-NL" dirty="0"/>
              <a:t>Het financiële beeld van Ommen is voor de komende periode sterk verbeterd. </a:t>
            </a:r>
            <a:br>
              <a:rPr lang="nl-NL" dirty="0"/>
            </a:br>
            <a:r>
              <a:rPr lang="nl-NL" dirty="0"/>
              <a:t>Op grond van de rijkscirculaire van maart 2018 zijn de extra middelen als volgt: </a:t>
            </a:r>
          </a:p>
          <a:p>
            <a:pPr marL="685800" lvl="2" indent="0">
              <a:buNone/>
            </a:pPr>
            <a:endParaRPr lang="nl-NL" dirty="0"/>
          </a:p>
          <a:p>
            <a:pPr marL="685800" lvl="2" indent="0">
              <a:buNone/>
            </a:pPr>
            <a:endParaRPr lang="nl-NL" dirty="0"/>
          </a:p>
          <a:p>
            <a:pPr marL="685800" lvl="2" indent="0">
              <a:buNone/>
            </a:pPr>
            <a:endParaRPr lang="nl-NL" dirty="0"/>
          </a:p>
          <a:p>
            <a:pPr marL="685800" lvl="2" indent="0">
              <a:buNone/>
            </a:pPr>
            <a:endParaRPr lang="nl-NL" dirty="0"/>
          </a:p>
          <a:p>
            <a:pPr marL="685800" lvl="2" indent="0">
              <a:buNone/>
            </a:pPr>
            <a:endParaRPr lang="nl-NL" dirty="0"/>
          </a:p>
          <a:p>
            <a:pPr marL="685800" lvl="2" indent="0">
              <a:buNone/>
            </a:pPr>
            <a:r>
              <a:rPr lang="nl-NL" sz="1700" dirty="0"/>
              <a:t>Ook de reserves nemen toe. Op basis van de huidige gegevens zal de algemene reserve per 2020 10,6 miljoen euro bedragen. Ondanks de verbeterde financiële situatie blijven we voorzichtig in onze uitgaven. Dit doen we omdat we onze financiële positie nog verder kunnen en moeten versterken en omdat er een aantal risico’s zijn die maken dat we voorzichtig moeten zijn. De voornaamste zijn:</a:t>
            </a:r>
          </a:p>
          <a:p>
            <a:pPr lvl="2"/>
            <a:r>
              <a:rPr lang="nl-NL" sz="1700" dirty="0"/>
              <a:t>Ontvlechting BOH en bouwen eigen ambtelijke organisatie</a:t>
            </a:r>
          </a:p>
          <a:p>
            <a:pPr lvl="2"/>
            <a:r>
              <a:rPr lang="nl-NL" sz="1700" dirty="0"/>
              <a:t>Kostenontwikkeling in de jeugdzorg</a:t>
            </a:r>
          </a:p>
          <a:p>
            <a:pPr lvl="2"/>
            <a:r>
              <a:rPr lang="nl-NL" sz="1700" dirty="0"/>
              <a:t>Ontwikkeling bouwprijzen</a:t>
            </a:r>
          </a:p>
          <a:p>
            <a:pPr lvl="2"/>
            <a:r>
              <a:rPr lang="nl-NL" sz="1700" dirty="0"/>
              <a:t>Ommen heeft nog steeds veel eigen grond.</a:t>
            </a:r>
          </a:p>
          <a:p>
            <a:pPr marL="45720" indent="0">
              <a:buNone/>
            </a:pPr>
            <a:endParaRPr lang="nl-NL" sz="1700" dirty="0"/>
          </a:p>
          <a:p>
            <a:pPr marL="45720" indent="0">
              <a:buNone/>
            </a:pPr>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501620051"/>
              </p:ext>
            </p:extLst>
          </p:nvPr>
        </p:nvGraphicFramePr>
        <p:xfrm>
          <a:off x="1502003" y="2602443"/>
          <a:ext cx="7081078" cy="1207556"/>
        </p:xfrm>
        <a:graphic>
          <a:graphicData uri="http://schemas.openxmlformats.org/drawingml/2006/table">
            <a:tbl>
              <a:tblPr firstRow="1" firstCol="1" bandRow="1">
                <a:tableStyleId>{5C22544A-7EE6-4342-B048-85BDC9FD1C3A}</a:tableStyleId>
              </a:tblPr>
              <a:tblGrid>
                <a:gridCol w="2972188">
                  <a:extLst>
                    <a:ext uri="{9D8B030D-6E8A-4147-A177-3AD203B41FA5}">
                      <a16:colId xmlns:a16="http://schemas.microsoft.com/office/drawing/2014/main" val="20000"/>
                    </a:ext>
                  </a:extLst>
                </a:gridCol>
                <a:gridCol w="821778">
                  <a:extLst>
                    <a:ext uri="{9D8B030D-6E8A-4147-A177-3AD203B41FA5}">
                      <a16:colId xmlns:a16="http://schemas.microsoft.com/office/drawing/2014/main" val="20001"/>
                    </a:ext>
                  </a:extLst>
                </a:gridCol>
                <a:gridCol w="821778">
                  <a:extLst>
                    <a:ext uri="{9D8B030D-6E8A-4147-A177-3AD203B41FA5}">
                      <a16:colId xmlns:a16="http://schemas.microsoft.com/office/drawing/2014/main" val="20002"/>
                    </a:ext>
                  </a:extLst>
                </a:gridCol>
                <a:gridCol w="821778">
                  <a:extLst>
                    <a:ext uri="{9D8B030D-6E8A-4147-A177-3AD203B41FA5}">
                      <a16:colId xmlns:a16="http://schemas.microsoft.com/office/drawing/2014/main" val="20003"/>
                    </a:ext>
                  </a:extLst>
                </a:gridCol>
                <a:gridCol w="821778">
                  <a:extLst>
                    <a:ext uri="{9D8B030D-6E8A-4147-A177-3AD203B41FA5}">
                      <a16:colId xmlns:a16="http://schemas.microsoft.com/office/drawing/2014/main" val="20004"/>
                    </a:ext>
                  </a:extLst>
                </a:gridCol>
                <a:gridCol w="821778">
                  <a:extLst>
                    <a:ext uri="{9D8B030D-6E8A-4147-A177-3AD203B41FA5}">
                      <a16:colId xmlns:a16="http://schemas.microsoft.com/office/drawing/2014/main" val="20005"/>
                    </a:ext>
                  </a:extLst>
                </a:gridCol>
              </a:tblGrid>
              <a:tr h="301889">
                <a:tc>
                  <a:txBody>
                    <a:bodyPr/>
                    <a:lstStyle/>
                    <a:p>
                      <a:pPr>
                        <a:spcAft>
                          <a:spcPts val="0"/>
                        </a:spcAft>
                      </a:pPr>
                      <a:r>
                        <a:rPr lang="nl-NL" sz="1100" dirty="0">
                          <a:solidFill>
                            <a:schemeClr val="tx1"/>
                          </a:solidFill>
                          <a:effectLst/>
                        </a:rPr>
                        <a:t> </a:t>
                      </a:r>
                      <a:endParaRPr lang="nl-NL" sz="1100" dirty="0">
                        <a:solidFill>
                          <a:schemeClr val="tx1"/>
                        </a:solidFill>
                        <a:effectLst/>
                        <a:latin typeface="Corbel"/>
                        <a:ea typeface="Times New Roman"/>
                        <a:cs typeface="Times New Roman"/>
                      </a:endParaRPr>
                    </a:p>
                  </a:txBody>
                  <a:tcPr marL="68580" marR="68580" marT="0" marB="0"/>
                </a:tc>
                <a:tc>
                  <a:txBody>
                    <a:bodyPr/>
                    <a:lstStyle/>
                    <a:p>
                      <a:pPr algn="ctr">
                        <a:spcAft>
                          <a:spcPts val="0"/>
                        </a:spcAft>
                      </a:pPr>
                      <a:r>
                        <a:rPr lang="nl-NL" sz="1100" dirty="0">
                          <a:solidFill>
                            <a:schemeClr val="tx1"/>
                          </a:solidFill>
                          <a:effectLst/>
                        </a:rPr>
                        <a:t>2018</a:t>
                      </a:r>
                      <a:endParaRPr lang="nl-NL" sz="1100" dirty="0">
                        <a:solidFill>
                          <a:schemeClr val="tx1"/>
                        </a:solidFill>
                        <a:effectLst/>
                        <a:latin typeface="Corbel"/>
                        <a:ea typeface="Times New Roman"/>
                        <a:cs typeface="Times New Roman"/>
                      </a:endParaRPr>
                    </a:p>
                  </a:txBody>
                  <a:tcPr marL="68580" marR="68580" marT="0" marB="0"/>
                </a:tc>
                <a:tc>
                  <a:txBody>
                    <a:bodyPr/>
                    <a:lstStyle/>
                    <a:p>
                      <a:pPr algn="ctr">
                        <a:spcAft>
                          <a:spcPts val="0"/>
                        </a:spcAft>
                      </a:pPr>
                      <a:r>
                        <a:rPr lang="nl-NL" sz="1100" dirty="0">
                          <a:solidFill>
                            <a:schemeClr val="tx1"/>
                          </a:solidFill>
                          <a:effectLst/>
                        </a:rPr>
                        <a:t>2019</a:t>
                      </a:r>
                      <a:endParaRPr lang="nl-NL" sz="1100" dirty="0">
                        <a:solidFill>
                          <a:schemeClr val="tx1"/>
                        </a:solidFill>
                        <a:effectLst/>
                        <a:latin typeface="Corbel"/>
                        <a:ea typeface="Times New Roman"/>
                        <a:cs typeface="Times New Roman"/>
                      </a:endParaRPr>
                    </a:p>
                  </a:txBody>
                  <a:tcPr marL="68580" marR="68580" marT="0" marB="0"/>
                </a:tc>
                <a:tc>
                  <a:txBody>
                    <a:bodyPr/>
                    <a:lstStyle/>
                    <a:p>
                      <a:pPr algn="ctr">
                        <a:spcAft>
                          <a:spcPts val="0"/>
                        </a:spcAft>
                      </a:pPr>
                      <a:r>
                        <a:rPr lang="nl-NL" sz="1100" dirty="0">
                          <a:solidFill>
                            <a:schemeClr val="tx1"/>
                          </a:solidFill>
                          <a:effectLst/>
                        </a:rPr>
                        <a:t>2020</a:t>
                      </a:r>
                      <a:endParaRPr lang="nl-NL" sz="1100" dirty="0">
                        <a:solidFill>
                          <a:schemeClr val="tx1"/>
                        </a:solidFill>
                        <a:effectLst/>
                        <a:latin typeface="Corbel"/>
                        <a:ea typeface="Times New Roman"/>
                        <a:cs typeface="Times New Roman"/>
                      </a:endParaRPr>
                    </a:p>
                  </a:txBody>
                  <a:tcPr marL="68580" marR="68580" marT="0" marB="0"/>
                </a:tc>
                <a:tc>
                  <a:txBody>
                    <a:bodyPr/>
                    <a:lstStyle/>
                    <a:p>
                      <a:pPr algn="ctr">
                        <a:spcAft>
                          <a:spcPts val="0"/>
                        </a:spcAft>
                      </a:pPr>
                      <a:r>
                        <a:rPr lang="nl-NL" sz="1100" dirty="0">
                          <a:solidFill>
                            <a:schemeClr val="tx1"/>
                          </a:solidFill>
                          <a:effectLst/>
                        </a:rPr>
                        <a:t>2021</a:t>
                      </a:r>
                      <a:endParaRPr lang="nl-NL" sz="1100" dirty="0">
                        <a:solidFill>
                          <a:schemeClr val="tx1"/>
                        </a:solidFill>
                        <a:effectLst/>
                        <a:latin typeface="Corbel"/>
                        <a:ea typeface="Times New Roman"/>
                        <a:cs typeface="Times New Roman"/>
                      </a:endParaRPr>
                    </a:p>
                  </a:txBody>
                  <a:tcPr marL="68580" marR="68580" marT="0" marB="0"/>
                </a:tc>
                <a:tc>
                  <a:txBody>
                    <a:bodyPr/>
                    <a:lstStyle/>
                    <a:p>
                      <a:pPr algn="ctr">
                        <a:spcAft>
                          <a:spcPts val="0"/>
                        </a:spcAft>
                      </a:pPr>
                      <a:r>
                        <a:rPr lang="nl-NL" sz="1100" dirty="0">
                          <a:solidFill>
                            <a:schemeClr val="tx1"/>
                          </a:solidFill>
                          <a:effectLst/>
                        </a:rPr>
                        <a:t>2022</a:t>
                      </a:r>
                      <a:endParaRPr lang="nl-NL" sz="1100" dirty="0">
                        <a:solidFill>
                          <a:schemeClr val="tx1"/>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0"/>
                  </a:ext>
                </a:extLst>
              </a:tr>
              <a:tr h="301889">
                <a:tc>
                  <a:txBody>
                    <a:bodyPr/>
                    <a:lstStyle/>
                    <a:p>
                      <a:pPr>
                        <a:spcAft>
                          <a:spcPts val="0"/>
                        </a:spcAft>
                      </a:pPr>
                      <a:r>
                        <a:rPr lang="nl-NL" sz="1100" dirty="0">
                          <a:solidFill>
                            <a:schemeClr val="tx1"/>
                          </a:solidFill>
                          <a:effectLst/>
                        </a:rPr>
                        <a:t>Totaal extra</a:t>
                      </a:r>
                      <a:r>
                        <a:rPr lang="nl-NL" sz="1100" baseline="0" dirty="0">
                          <a:solidFill>
                            <a:schemeClr val="tx1"/>
                          </a:solidFill>
                          <a:effectLst/>
                        </a:rPr>
                        <a:t> middelen</a:t>
                      </a:r>
                      <a:endParaRPr lang="nl-NL" sz="1100" dirty="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dirty="0">
                          <a:solidFill>
                            <a:schemeClr val="tx1"/>
                          </a:solidFill>
                          <a:effectLst/>
                        </a:rPr>
                        <a:t>340</a:t>
                      </a:r>
                      <a:endParaRPr lang="nl-NL" sz="1100" dirty="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dirty="0">
                          <a:solidFill>
                            <a:schemeClr val="tx1"/>
                          </a:solidFill>
                          <a:effectLst/>
                        </a:rPr>
                        <a:t>974</a:t>
                      </a:r>
                      <a:endParaRPr lang="nl-NL" sz="1100" dirty="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dirty="0">
                          <a:solidFill>
                            <a:schemeClr val="tx1"/>
                          </a:solidFill>
                          <a:effectLst/>
                        </a:rPr>
                        <a:t>1.389</a:t>
                      </a:r>
                      <a:endParaRPr lang="nl-NL" sz="1100" dirty="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dirty="0">
                          <a:solidFill>
                            <a:schemeClr val="tx1"/>
                          </a:solidFill>
                          <a:effectLst/>
                        </a:rPr>
                        <a:t>1.689</a:t>
                      </a:r>
                      <a:endParaRPr lang="nl-NL" sz="1100" dirty="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dirty="0">
                          <a:solidFill>
                            <a:schemeClr val="tx1"/>
                          </a:solidFill>
                          <a:effectLst/>
                        </a:rPr>
                        <a:t>2.118</a:t>
                      </a:r>
                      <a:endParaRPr lang="nl-NL" sz="1100" dirty="0">
                        <a:solidFill>
                          <a:schemeClr val="tx1"/>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1"/>
                  </a:ext>
                </a:extLst>
              </a:tr>
              <a:tr h="301889">
                <a:tc>
                  <a:txBody>
                    <a:bodyPr/>
                    <a:lstStyle/>
                    <a:p>
                      <a:pPr>
                        <a:spcAft>
                          <a:spcPts val="0"/>
                        </a:spcAft>
                      </a:pPr>
                      <a:r>
                        <a:rPr lang="nl-NL" sz="1100">
                          <a:solidFill>
                            <a:schemeClr val="tx1"/>
                          </a:solidFill>
                          <a:effectLst/>
                        </a:rPr>
                        <a:t>Budget sociaal domein (WMO)</a:t>
                      </a:r>
                      <a:endParaRPr lang="nl-NL" sz="110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dirty="0">
                          <a:solidFill>
                            <a:schemeClr val="tx1"/>
                          </a:solidFill>
                          <a:effectLst/>
                        </a:rPr>
                        <a:t>-1</a:t>
                      </a:r>
                      <a:endParaRPr lang="nl-NL" sz="1100" dirty="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a:solidFill>
                            <a:schemeClr val="tx1"/>
                          </a:solidFill>
                          <a:effectLst/>
                        </a:rPr>
                        <a:t>-236</a:t>
                      </a:r>
                      <a:endParaRPr lang="nl-NL" sz="110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dirty="0">
                          <a:solidFill>
                            <a:schemeClr val="tx1"/>
                          </a:solidFill>
                          <a:effectLst/>
                        </a:rPr>
                        <a:t>-230</a:t>
                      </a:r>
                      <a:endParaRPr lang="nl-NL" sz="1100" dirty="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dirty="0">
                          <a:solidFill>
                            <a:schemeClr val="tx1"/>
                          </a:solidFill>
                          <a:effectLst/>
                        </a:rPr>
                        <a:t>-236</a:t>
                      </a:r>
                      <a:endParaRPr lang="nl-NL" sz="1100" dirty="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dirty="0">
                          <a:solidFill>
                            <a:schemeClr val="tx1"/>
                          </a:solidFill>
                          <a:effectLst/>
                        </a:rPr>
                        <a:t>-237</a:t>
                      </a:r>
                      <a:endParaRPr lang="nl-NL" sz="1100" dirty="0">
                        <a:solidFill>
                          <a:schemeClr val="tx1"/>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2"/>
                  </a:ext>
                </a:extLst>
              </a:tr>
              <a:tr h="301889">
                <a:tc>
                  <a:txBody>
                    <a:bodyPr/>
                    <a:lstStyle/>
                    <a:p>
                      <a:pPr>
                        <a:spcAft>
                          <a:spcPts val="0"/>
                        </a:spcAft>
                      </a:pPr>
                      <a:endParaRPr lang="nl-NL" sz="1100" dirty="0">
                        <a:solidFill>
                          <a:schemeClr val="tx1"/>
                        </a:solidFill>
                        <a:effectLst/>
                      </a:endParaRPr>
                    </a:p>
                  </a:txBody>
                  <a:tcPr marL="68580" marR="68580" marT="0" marB="0"/>
                </a:tc>
                <a:tc>
                  <a:txBody>
                    <a:bodyPr/>
                    <a:lstStyle/>
                    <a:p>
                      <a:pPr algn="r">
                        <a:spcAft>
                          <a:spcPts val="0"/>
                        </a:spcAft>
                      </a:pPr>
                      <a:r>
                        <a:rPr lang="nl-NL" sz="1100">
                          <a:solidFill>
                            <a:schemeClr val="tx1"/>
                          </a:solidFill>
                          <a:effectLst/>
                        </a:rPr>
                        <a:t>339</a:t>
                      </a:r>
                      <a:endParaRPr lang="nl-NL" sz="110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a:solidFill>
                            <a:schemeClr val="tx1"/>
                          </a:solidFill>
                          <a:effectLst/>
                        </a:rPr>
                        <a:t>738</a:t>
                      </a:r>
                      <a:endParaRPr lang="nl-NL" sz="110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a:solidFill>
                            <a:schemeClr val="tx1"/>
                          </a:solidFill>
                          <a:effectLst/>
                        </a:rPr>
                        <a:t>1.159</a:t>
                      </a:r>
                      <a:endParaRPr lang="nl-NL" sz="110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dirty="0">
                          <a:solidFill>
                            <a:schemeClr val="tx1"/>
                          </a:solidFill>
                          <a:effectLst/>
                        </a:rPr>
                        <a:t>1.453</a:t>
                      </a:r>
                      <a:endParaRPr lang="nl-NL" sz="1100" dirty="0">
                        <a:solidFill>
                          <a:schemeClr val="tx1"/>
                        </a:solidFill>
                        <a:effectLst/>
                        <a:latin typeface="Corbel"/>
                        <a:ea typeface="Times New Roman"/>
                        <a:cs typeface="Times New Roman"/>
                      </a:endParaRPr>
                    </a:p>
                  </a:txBody>
                  <a:tcPr marL="68580" marR="68580" marT="0" marB="0"/>
                </a:tc>
                <a:tc>
                  <a:txBody>
                    <a:bodyPr/>
                    <a:lstStyle/>
                    <a:p>
                      <a:pPr algn="r">
                        <a:spcAft>
                          <a:spcPts val="0"/>
                        </a:spcAft>
                      </a:pPr>
                      <a:r>
                        <a:rPr lang="nl-NL" sz="1100" dirty="0">
                          <a:solidFill>
                            <a:schemeClr val="tx1"/>
                          </a:solidFill>
                          <a:effectLst/>
                        </a:rPr>
                        <a:t>1.881</a:t>
                      </a:r>
                      <a:endParaRPr lang="nl-NL" sz="1100" dirty="0">
                        <a:solidFill>
                          <a:schemeClr val="tx1"/>
                        </a:solidFill>
                        <a:effectLst/>
                        <a:latin typeface="Corbel"/>
                        <a:ea typeface="Times New Roman"/>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225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AB013-6299-ED45-9982-30C12F50D127}"/>
              </a:ext>
            </a:extLst>
          </p:cNvPr>
          <p:cNvSpPr>
            <a:spLocks noGrp="1"/>
          </p:cNvSpPr>
          <p:nvPr>
            <p:ph type="title"/>
          </p:nvPr>
        </p:nvSpPr>
        <p:spPr>
          <a:xfrm>
            <a:off x="794680" y="474054"/>
            <a:ext cx="10058400" cy="1609344"/>
          </a:xfrm>
        </p:spPr>
        <p:txBody>
          <a:bodyPr>
            <a:normAutofit/>
          </a:bodyPr>
          <a:lstStyle/>
          <a:p>
            <a:r>
              <a:rPr lang="nl-NL" sz="4400" dirty="0">
                <a:solidFill>
                  <a:schemeClr val="tx1"/>
                </a:solidFill>
              </a:rPr>
              <a:t>Inhoudsopgave </a:t>
            </a:r>
            <a:br>
              <a:rPr lang="nl-NL" sz="4400" dirty="0">
                <a:solidFill>
                  <a:schemeClr val="tx1"/>
                </a:solidFill>
              </a:rPr>
            </a:br>
            <a:endParaRPr lang="nl-NL" sz="4400" dirty="0">
              <a:solidFill>
                <a:schemeClr val="tx1"/>
              </a:solidFill>
            </a:endParaRPr>
          </a:p>
        </p:txBody>
      </p:sp>
      <p:sp>
        <p:nvSpPr>
          <p:cNvPr id="3" name="Tijdelijke aanduiding voor inhoud 2">
            <a:extLst>
              <a:ext uri="{FF2B5EF4-FFF2-40B4-BE49-F238E27FC236}">
                <a16:creationId xmlns:a16="http://schemas.microsoft.com/office/drawing/2014/main" id="{B19A7A57-589B-C445-A48C-A7647E2837AD}"/>
              </a:ext>
            </a:extLst>
          </p:cNvPr>
          <p:cNvSpPr>
            <a:spLocks noGrp="1"/>
          </p:cNvSpPr>
          <p:nvPr>
            <p:ph idx="1"/>
          </p:nvPr>
        </p:nvSpPr>
        <p:spPr>
          <a:xfrm>
            <a:off x="794680" y="2083398"/>
            <a:ext cx="11199283" cy="4930026"/>
          </a:xfrm>
        </p:spPr>
        <p:txBody>
          <a:bodyPr>
            <a:normAutofit/>
          </a:bodyPr>
          <a:lstStyle/>
          <a:p>
            <a:pPr marL="266700" indent="-222250">
              <a:buFont typeface="+mj-lt"/>
              <a:buAutoNum type="arabicPeriod"/>
            </a:pPr>
            <a:r>
              <a:rPr lang="nl-NL" dirty="0"/>
              <a:t>Wie zijn wij en waar staan </a:t>
            </a:r>
            <a:r>
              <a:rPr lang="nl-NL" dirty="0">
                <a:solidFill>
                  <a:schemeClr val="bg1">
                    <a:lumMod val="10000"/>
                  </a:schemeClr>
                </a:solidFill>
              </a:rPr>
              <a:t>wij </a:t>
            </a:r>
            <a:r>
              <a:rPr lang="nl-NL" dirty="0"/>
              <a:t>voor?</a:t>
            </a:r>
          </a:p>
          <a:p>
            <a:pPr marL="266700" indent="-222250">
              <a:buFont typeface="+mj-lt"/>
              <a:buAutoNum type="arabicPeriod"/>
            </a:pPr>
            <a:r>
              <a:rPr lang="nl-NL" dirty="0"/>
              <a:t>Wat is onze gezamenlijke ambitie en prioritering?</a:t>
            </a:r>
          </a:p>
          <a:p>
            <a:pPr marL="266700" indent="-222250">
              <a:buFont typeface="+mj-lt"/>
              <a:buAutoNum type="arabicPeriod"/>
            </a:pPr>
            <a:r>
              <a:rPr lang="nl-NL" dirty="0"/>
              <a:t>Waarom een bestuursakkoord en wat staat erin?  </a:t>
            </a:r>
          </a:p>
          <a:p>
            <a:pPr marL="266700" indent="-222250">
              <a:buFont typeface="+mj-lt"/>
              <a:buAutoNum type="arabicPeriod"/>
            </a:pPr>
            <a:r>
              <a:rPr lang="nl-NL" dirty="0"/>
              <a:t>Afspraken over 3 onderwerpen</a:t>
            </a:r>
          </a:p>
          <a:p>
            <a:pPr marL="266700" indent="-222250">
              <a:buFont typeface="+mj-lt"/>
              <a:buAutoNum type="arabicPeriod"/>
            </a:pPr>
            <a:r>
              <a:rPr lang="nl-NL" dirty="0"/>
              <a:t>Ons financieel kader </a:t>
            </a:r>
          </a:p>
          <a:p>
            <a:pPr marL="266700" indent="-222250">
              <a:buFont typeface="+mj-lt"/>
              <a:buAutoNum type="arabicPeriod"/>
            </a:pPr>
            <a:r>
              <a:rPr lang="nl-NL" dirty="0"/>
              <a:t>De </a:t>
            </a:r>
            <a:r>
              <a:rPr lang="nl-NL" dirty="0" err="1"/>
              <a:t>Ommer</a:t>
            </a:r>
            <a:r>
              <a:rPr lang="nl-NL" dirty="0"/>
              <a:t> agenda </a:t>
            </a:r>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p:txBody>
      </p:sp>
      <p:pic>
        <p:nvPicPr>
          <p:cNvPr id="5" name="Afbeelding 6">
            <a:extLst>
              <a:ext uri="{FF2B5EF4-FFF2-40B4-BE49-F238E27FC236}">
                <a16:creationId xmlns:a16="http://schemas.microsoft.com/office/drawing/2014/main" id="{07665665-0634-CC46-A84F-1344628E5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034" y="1407582"/>
            <a:ext cx="3958166" cy="4183819"/>
          </a:xfrm>
          <a:prstGeom prst="rect">
            <a:avLst/>
          </a:prstGeom>
        </p:spPr>
      </p:pic>
    </p:spTree>
    <p:extLst>
      <p:ext uri="{BB962C8B-B14F-4D97-AF65-F5344CB8AC3E}">
        <p14:creationId xmlns:p14="http://schemas.microsoft.com/office/powerpoint/2010/main" val="259099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E4CBC-A670-B444-ADB6-E0E9F1E869C5}"/>
              </a:ext>
            </a:extLst>
          </p:cNvPr>
          <p:cNvSpPr>
            <a:spLocks noGrp="1"/>
          </p:cNvSpPr>
          <p:nvPr>
            <p:ph type="title"/>
          </p:nvPr>
        </p:nvSpPr>
        <p:spPr>
          <a:xfrm>
            <a:off x="1162050" y="-359834"/>
            <a:ext cx="10055352" cy="1609344"/>
          </a:xfrm>
        </p:spPr>
        <p:txBody>
          <a:bodyPr>
            <a:normAutofit/>
          </a:bodyPr>
          <a:lstStyle/>
          <a:p>
            <a:r>
              <a:rPr lang="nl-NL" dirty="0"/>
              <a:t>Financieel kader (1)</a:t>
            </a:r>
          </a:p>
        </p:txBody>
      </p:sp>
      <p:sp>
        <p:nvSpPr>
          <p:cNvPr id="3" name="Tijdelijke aanduiding voor inhoud 2">
            <a:extLst>
              <a:ext uri="{FF2B5EF4-FFF2-40B4-BE49-F238E27FC236}">
                <a16:creationId xmlns:a16="http://schemas.microsoft.com/office/drawing/2014/main" id="{C045485F-D09A-B740-89C3-85E3243C1B9B}"/>
              </a:ext>
            </a:extLst>
          </p:cNvPr>
          <p:cNvSpPr>
            <a:spLocks noGrp="1"/>
          </p:cNvSpPr>
          <p:nvPr>
            <p:ph idx="1"/>
          </p:nvPr>
        </p:nvSpPr>
        <p:spPr>
          <a:xfrm>
            <a:off x="985181" y="1524676"/>
            <a:ext cx="10058400" cy="5905500"/>
          </a:xfrm>
        </p:spPr>
        <p:txBody>
          <a:bodyPr>
            <a:normAutofit/>
          </a:bodyPr>
          <a:lstStyle/>
          <a:p>
            <a:pPr marL="45720" indent="0">
              <a:buNone/>
            </a:pPr>
            <a:r>
              <a:rPr lang="nl-NL" sz="2400" dirty="0"/>
              <a:t>Het financieel kader en de daarbij horende uitgaven in dit akkoord zijn nodig omdat:</a:t>
            </a:r>
          </a:p>
          <a:p>
            <a:pPr lvl="1"/>
            <a:r>
              <a:rPr lang="nl-NL" sz="1900" dirty="0">
                <a:solidFill>
                  <a:schemeClr val="bg1">
                    <a:lumMod val="10000"/>
                  </a:schemeClr>
                </a:solidFill>
              </a:rPr>
              <a:t>wij staan voor duurzaam financieel beleid en goede voorzieningen in Ommen,</a:t>
            </a:r>
          </a:p>
          <a:p>
            <a:pPr lvl="1"/>
            <a:r>
              <a:rPr lang="nl-NL" sz="1900" dirty="0">
                <a:solidFill>
                  <a:schemeClr val="bg1">
                    <a:lumMod val="10000"/>
                  </a:schemeClr>
                </a:solidFill>
              </a:rPr>
              <a:t>het om wet- en regelgeving of verplichtingen gaat,</a:t>
            </a:r>
          </a:p>
          <a:p>
            <a:pPr lvl="1"/>
            <a:r>
              <a:rPr lang="nl-NL" sz="1900" dirty="0">
                <a:solidFill>
                  <a:schemeClr val="bg1">
                    <a:lumMod val="10000"/>
                  </a:schemeClr>
                </a:solidFill>
              </a:rPr>
              <a:t>het behoort bij de afspraken die gemaakt zijn over de 3 bestuurlijke onderwerpen, </a:t>
            </a:r>
          </a:p>
          <a:p>
            <a:pPr lvl="1"/>
            <a:r>
              <a:rPr lang="nl-NL" dirty="0">
                <a:solidFill>
                  <a:schemeClr val="bg1">
                    <a:lumMod val="10000"/>
                  </a:schemeClr>
                </a:solidFill>
              </a:rPr>
              <a:t>het voortvloeit uit de plannen voor de nieuwe ambtelijke organisatie,</a:t>
            </a:r>
          </a:p>
          <a:p>
            <a:pPr lvl="1"/>
            <a:r>
              <a:rPr lang="nl-NL" dirty="0">
                <a:solidFill>
                  <a:schemeClr val="bg1">
                    <a:lumMod val="10000"/>
                  </a:schemeClr>
                </a:solidFill>
              </a:rPr>
              <a:t>wij in de komende periode nadrukkelijk rekening willen houden met wensen van en initiatieven uit de samenleving, </a:t>
            </a:r>
          </a:p>
          <a:p>
            <a:pPr lvl="1"/>
            <a:r>
              <a:rPr lang="nl-NL" dirty="0">
                <a:solidFill>
                  <a:schemeClr val="bg1">
                    <a:lumMod val="10000"/>
                  </a:schemeClr>
                </a:solidFill>
              </a:rPr>
              <a:t>het ruimte biedt aan prioritering vanuit de raad, voortkomend uit de </a:t>
            </a:r>
            <a:r>
              <a:rPr lang="nl-NL" dirty="0" err="1">
                <a:solidFill>
                  <a:schemeClr val="bg1">
                    <a:lumMod val="10000"/>
                  </a:schemeClr>
                </a:solidFill>
              </a:rPr>
              <a:t>Ommer</a:t>
            </a:r>
            <a:r>
              <a:rPr lang="nl-NL" dirty="0">
                <a:solidFill>
                  <a:schemeClr val="bg1">
                    <a:lumMod val="10000"/>
                  </a:schemeClr>
                </a:solidFill>
              </a:rPr>
              <a:t> agenda.</a:t>
            </a:r>
          </a:p>
        </p:txBody>
      </p:sp>
    </p:spTree>
    <p:extLst>
      <p:ext uri="{BB962C8B-B14F-4D97-AF65-F5344CB8AC3E}">
        <p14:creationId xmlns:p14="http://schemas.microsoft.com/office/powerpoint/2010/main" val="3868590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E4CBC-A670-B444-ADB6-E0E9F1E869C5}"/>
              </a:ext>
            </a:extLst>
          </p:cNvPr>
          <p:cNvSpPr>
            <a:spLocks noGrp="1"/>
          </p:cNvSpPr>
          <p:nvPr>
            <p:ph type="title"/>
          </p:nvPr>
        </p:nvSpPr>
        <p:spPr>
          <a:xfrm>
            <a:off x="1193800" y="-635001"/>
            <a:ext cx="10055352" cy="1609344"/>
          </a:xfrm>
        </p:spPr>
        <p:txBody>
          <a:bodyPr>
            <a:normAutofit/>
          </a:bodyPr>
          <a:lstStyle/>
          <a:p>
            <a:r>
              <a:rPr lang="nl-NL" dirty="0"/>
              <a:t>Financieel kader (2) </a:t>
            </a:r>
          </a:p>
        </p:txBody>
      </p:sp>
      <p:sp>
        <p:nvSpPr>
          <p:cNvPr id="3" name="Tijdelijke aanduiding voor inhoud 2">
            <a:extLst>
              <a:ext uri="{FF2B5EF4-FFF2-40B4-BE49-F238E27FC236}">
                <a16:creationId xmlns:a16="http://schemas.microsoft.com/office/drawing/2014/main" id="{C045485F-D09A-B740-89C3-85E3243C1B9B}"/>
              </a:ext>
            </a:extLst>
          </p:cNvPr>
          <p:cNvSpPr>
            <a:spLocks noGrp="1"/>
          </p:cNvSpPr>
          <p:nvPr>
            <p:ph idx="1"/>
          </p:nvPr>
        </p:nvSpPr>
        <p:spPr>
          <a:xfrm>
            <a:off x="953431" y="1175426"/>
            <a:ext cx="10058400" cy="5905500"/>
          </a:xfrm>
        </p:spPr>
        <p:txBody>
          <a:bodyPr>
            <a:normAutofit/>
          </a:bodyPr>
          <a:lstStyle/>
          <a:p>
            <a:r>
              <a:rPr lang="nl-NL" dirty="0"/>
              <a:t>Wij werken met geactualiseerde begrotingsspelregels (begrotingsdoctrine): </a:t>
            </a:r>
            <a:br>
              <a:rPr lang="nl-NL" dirty="0"/>
            </a:br>
            <a:r>
              <a:rPr lang="nl-NL" dirty="0"/>
              <a:t>	- een meerjarig structureel sluitende begroting</a:t>
            </a:r>
            <a:br>
              <a:rPr lang="nl-NL" dirty="0"/>
            </a:br>
            <a:r>
              <a:rPr lang="nl-NL" dirty="0"/>
              <a:t>	- een toereikend weerstandsvermogen op basis van een actueel risicoprofiel</a:t>
            </a:r>
            <a:br>
              <a:rPr lang="nl-NL" dirty="0"/>
            </a:br>
            <a:r>
              <a:rPr lang="nl-NL" dirty="0"/>
              <a:t>	- investeringen vinden plaats op basis van meerjarenramingen</a:t>
            </a:r>
            <a:br>
              <a:rPr lang="nl-NL" dirty="0"/>
            </a:br>
            <a:r>
              <a:rPr lang="nl-NL" dirty="0"/>
              <a:t>	- de netto schuldquote bedraagt maximaal 100% (was 130%)</a:t>
            </a:r>
          </a:p>
          <a:p>
            <a:r>
              <a:rPr lang="nl-NL" dirty="0"/>
              <a:t> Wij werken met een geactualiseerd meerjarig belastingplan</a:t>
            </a:r>
          </a:p>
          <a:p>
            <a:r>
              <a:rPr lang="nl-NL" dirty="0"/>
              <a:t> Wij houden rekening met onontkoombare uitgaven. Voornaamste posten zijn hier:</a:t>
            </a:r>
            <a:br>
              <a:rPr lang="nl-NL" dirty="0"/>
            </a:br>
            <a:r>
              <a:rPr lang="nl-NL" dirty="0"/>
              <a:t>	- ontvlechting en opbouw nieuwe organisatie (PM)</a:t>
            </a:r>
            <a:br>
              <a:rPr lang="nl-NL" dirty="0"/>
            </a:br>
            <a:r>
              <a:rPr lang="nl-NL" dirty="0"/>
              <a:t>	- ontwikkeling Haven-Oost</a:t>
            </a:r>
            <a:br>
              <a:rPr lang="nl-NL" dirty="0"/>
            </a:br>
            <a:r>
              <a:rPr lang="nl-NL" dirty="0"/>
              <a:t>	- extra kosten vernieuwing kunstgras en atletiekbaan Westbroek</a:t>
            </a:r>
          </a:p>
          <a:p>
            <a:r>
              <a:rPr lang="nl-NL" dirty="0"/>
              <a:t>Wij creëren ruimte voor maatschappelijk initiatief</a:t>
            </a:r>
          </a:p>
          <a:p>
            <a:r>
              <a:rPr lang="nl-NL" dirty="0"/>
              <a:t>Wij bieden ruimte aan de prioritering vanuit de raad voortkomend uit de </a:t>
            </a:r>
            <a:r>
              <a:rPr lang="nl-NL" dirty="0" err="1"/>
              <a:t>Ommer</a:t>
            </a:r>
            <a:r>
              <a:rPr lang="nl-NL" dirty="0"/>
              <a:t> agenda</a:t>
            </a:r>
          </a:p>
          <a:p>
            <a:r>
              <a:rPr lang="nl-NL" dirty="0"/>
              <a:t>Wij geven op basis van ons bestuursakkoord een aantal zaken financiële prioriteit.</a:t>
            </a:r>
          </a:p>
          <a:p>
            <a:endParaRPr lang="nl-NL" dirty="0"/>
          </a:p>
          <a:p>
            <a:endParaRPr lang="nl-NL" dirty="0"/>
          </a:p>
        </p:txBody>
      </p:sp>
    </p:spTree>
    <p:extLst>
      <p:ext uri="{BB962C8B-B14F-4D97-AF65-F5344CB8AC3E}">
        <p14:creationId xmlns:p14="http://schemas.microsoft.com/office/powerpoint/2010/main" val="583146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73B1A-6560-EF46-B6B4-F93E7CC29DBF}"/>
              </a:ext>
            </a:extLst>
          </p:cNvPr>
          <p:cNvSpPr>
            <a:spLocks noGrp="1"/>
          </p:cNvSpPr>
          <p:nvPr>
            <p:ph type="title"/>
          </p:nvPr>
        </p:nvSpPr>
        <p:spPr>
          <a:xfrm>
            <a:off x="1066800" y="-226792"/>
            <a:ext cx="10058400" cy="1609344"/>
          </a:xfrm>
        </p:spPr>
        <p:txBody>
          <a:bodyPr>
            <a:normAutofit/>
          </a:bodyPr>
          <a:lstStyle/>
          <a:p>
            <a:r>
              <a:rPr lang="nl-NL" dirty="0"/>
              <a:t>Financieel kader – wat is nodig?</a:t>
            </a:r>
            <a:br>
              <a:rPr lang="nl-NL" dirty="0"/>
            </a:br>
            <a:endParaRPr lang="nl-NL" dirty="0"/>
          </a:p>
        </p:txBody>
      </p:sp>
      <p:graphicFrame>
        <p:nvGraphicFramePr>
          <p:cNvPr id="5" name="Tabel 4">
            <a:extLst>
              <a:ext uri="{FF2B5EF4-FFF2-40B4-BE49-F238E27FC236}">
                <a16:creationId xmlns:a16="http://schemas.microsoft.com/office/drawing/2014/main" id="{367D3FAA-6C9E-D448-9314-A0E8895762D4}"/>
              </a:ext>
            </a:extLst>
          </p:cNvPr>
          <p:cNvGraphicFramePr/>
          <p:nvPr>
            <p:extLst/>
          </p:nvPr>
        </p:nvGraphicFramePr>
        <p:xfrm>
          <a:off x="424579" y="1160845"/>
          <a:ext cx="11342841" cy="4373640"/>
        </p:xfrm>
        <a:graphic>
          <a:graphicData uri="http://schemas.openxmlformats.org/drawingml/2006/table">
            <a:tbl>
              <a:tblPr firstRow="1" firstCol="1" bandRow="1">
                <a:tableStyleId>{5C22544A-7EE6-4342-B048-85BDC9FD1C3A}</a:tableStyleId>
              </a:tblPr>
              <a:tblGrid>
                <a:gridCol w="2280606">
                  <a:extLst>
                    <a:ext uri="{9D8B030D-6E8A-4147-A177-3AD203B41FA5}">
                      <a16:colId xmlns:a16="http://schemas.microsoft.com/office/drawing/2014/main" val="49264513"/>
                    </a:ext>
                  </a:extLst>
                </a:gridCol>
                <a:gridCol w="3915849">
                  <a:extLst>
                    <a:ext uri="{9D8B030D-6E8A-4147-A177-3AD203B41FA5}">
                      <a16:colId xmlns:a16="http://schemas.microsoft.com/office/drawing/2014/main" val="2506787234"/>
                    </a:ext>
                  </a:extLst>
                </a:gridCol>
                <a:gridCol w="2926824">
                  <a:extLst>
                    <a:ext uri="{9D8B030D-6E8A-4147-A177-3AD203B41FA5}">
                      <a16:colId xmlns:a16="http://schemas.microsoft.com/office/drawing/2014/main" val="3302961539"/>
                    </a:ext>
                  </a:extLst>
                </a:gridCol>
                <a:gridCol w="1000399">
                  <a:extLst>
                    <a:ext uri="{9D8B030D-6E8A-4147-A177-3AD203B41FA5}">
                      <a16:colId xmlns:a16="http://schemas.microsoft.com/office/drawing/2014/main" val="613921583"/>
                    </a:ext>
                  </a:extLst>
                </a:gridCol>
                <a:gridCol w="1219163">
                  <a:extLst>
                    <a:ext uri="{9D8B030D-6E8A-4147-A177-3AD203B41FA5}">
                      <a16:colId xmlns:a16="http://schemas.microsoft.com/office/drawing/2014/main" val="646058646"/>
                    </a:ext>
                  </a:extLst>
                </a:gridCol>
              </a:tblGrid>
              <a:tr h="381000">
                <a:tc>
                  <a:txBody>
                    <a:bodyPr/>
                    <a:lstStyle/>
                    <a:p>
                      <a:pPr>
                        <a:spcAft>
                          <a:spcPts val="0"/>
                        </a:spcAft>
                      </a:pPr>
                      <a:r>
                        <a:rPr lang="nl-NL" sz="1100" dirty="0">
                          <a:solidFill>
                            <a:schemeClr val="bg1"/>
                          </a:solidFill>
                          <a:effectLst/>
                          <a:latin typeface="+mn-lt"/>
                        </a:rPr>
                        <a:t>Begrotingsprogramma</a:t>
                      </a:r>
                    </a:p>
                    <a:p>
                      <a:pPr>
                        <a:spcAft>
                          <a:spcPts val="0"/>
                        </a:spcAft>
                      </a:pP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onderwerp</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kosten</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jaar</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kader</a:t>
                      </a:r>
                    </a:p>
                  </a:txBody>
                  <a:tcPr marL="100408" marR="100408" marT="0" marB="0">
                    <a:solidFill>
                      <a:srgbClr val="002060"/>
                    </a:solidFill>
                  </a:tcPr>
                </a:tc>
                <a:extLst>
                  <a:ext uri="{0D108BD9-81ED-4DB2-BD59-A6C34878D82A}">
                    <a16:rowId xmlns:a16="http://schemas.microsoft.com/office/drawing/2014/main" val="3327670740"/>
                  </a:ext>
                </a:extLst>
              </a:tr>
              <a:tr h="198120">
                <a:tc>
                  <a:txBody>
                    <a:bodyPr/>
                    <a:lstStyle/>
                    <a:p>
                      <a:pPr>
                        <a:spcAft>
                          <a:spcPts val="0"/>
                        </a:spcAft>
                      </a:pPr>
                      <a:r>
                        <a:rPr lang="nl-NL" sz="1100" dirty="0">
                          <a:solidFill>
                            <a:schemeClr val="bg1"/>
                          </a:solidFill>
                          <a:effectLst/>
                          <a:latin typeface="+mn-lt"/>
                        </a:rPr>
                        <a:t>1.Interactief Ommen</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Functieverbetering gemeentehuis</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800.000 euro</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2019</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prioriteit</a:t>
                      </a:r>
                    </a:p>
                  </a:txBody>
                  <a:tcPr marL="100408" marR="100408" marT="0" marB="0">
                    <a:solidFill>
                      <a:srgbClr val="002060"/>
                    </a:solidFill>
                  </a:tcPr>
                </a:tc>
                <a:extLst>
                  <a:ext uri="{0D108BD9-81ED-4DB2-BD59-A6C34878D82A}">
                    <a16:rowId xmlns:a16="http://schemas.microsoft.com/office/drawing/2014/main" val="3315283305"/>
                  </a:ext>
                </a:extLst>
              </a:tr>
              <a:tr h="292516">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1. Interactief Ommen</a:t>
                      </a: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Uitbreiding burgerinitiatieven</a:t>
                      </a: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oplopend tot 1% van de begroting 470.000 euro (structureel)</a:t>
                      </a: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2019</a:t>
                      </a:r>
                      <a:r>
                        <a:rPr lang="nl-NL" sz="1100" baseline="0" dirty="0">
                          <a:solidFill>
                            <a:schemeClr val="bg1"/>
                          </a:solidFill>
                          <a:effectLst/>
                          <a:latin typeface="+mn-lt"/>
                          <a:ea typeface="Calibri" panose="020F0502020204030204" pitchFamily="34" charset="0"/>
                          <a:cs typeface="Cambria" panose="02040503050406030204" pitchFamily="18" charset="0"/>
                        </a:rPr>
                        <a:t> </a:t>
                      </a:r>
                      <a:r>
                        <a:rPr lang="nl-NL" sz="1100" baseline="0" dirty="0" err="1">
                          <a:solidFill>
                            <a:schemeClr val="bg1"/>
                          </a:solidFill>
                          <a:effectLst/>
                          <a:latin typeface="+mn-lt"/>
                          <a:ea typeface="Calibri" panose="020F0502020204030204" pitchFamily="34" charset="0"/>
                          <a:cs typeface="Cambria" panose="02040503050406030204" pitchFamily="18" charset="0"/>
                        </a:rPr>
                        <a:t>ev</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prioriteit</a:t>
                      </a:r>
                    </a:p>
                  </a:txBody>
                  <a:tcPr marL="100408" marR="100408" marT="0" marB="0">
                    <a:solidFill>
                      <a:srgbClr val="002060"/>
                    </a:solidFill>
                  </a:tcPr>
                </a:tc>
                <a:extLst>
                  <a:ext uri="{0D108BD9-81ED-4DB2-BD59-A6C34878D82A}">
                    <a16:rowId xmlns:a16="http://schemas.microsoft.com/office/drawing/2014/main" val="1716253714"/>
                  </a:ext>
                </a:extLst>
              </a:tr>
              <a:tr h="198120">
                <a:tc>
                  <a:txBody>
                    <a:bodyPr/>
                    <a:lstStyle/>
                    <a:p>
                      <a:pPr>
                        <a:spcAft>
                          <a:spcPts val="0"/>
                        </a:spcAft>
                      </a:pPr>
                      <a:r>
                        <a:rPr lang="nl-NL" sz="1100">
                          <a:solidFill>
                            <a:schemeClr val="bg1"/>
                          </a:solidFill>
                          <a:effectLst/>
                          <a:latin typeface="+mn-lt"/>
                        </a:rPr>
                        <a:t>2.Duurzaam Ommen</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Opzet nieuw programma</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60.000 euro</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2018</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prioriteit</a:t>
                      </a:r>
                    </a:p>
                  </a:txBody>
                  <a:tcPr marL="100408" marR="100408" marT="0" marB="0">
                    <a:solidFill>
                      <a:srgbClr val="002060"/>
                    </a:solidFill>
                  </a:tcPr>
                </a:tc>
                <a:extLst>
                  <a:ext uri="{0D108BD9-81ED-4DB2-BD59-A6C34878D82A}">
                    <a16:rowId xmlns:a16="http://schemas.microsoft.com/office/drawing/2014/main" val="942170578"/>
                  </a:ext>
                </a:extLst>
              </a:tr>
              <a:tr h="198120">
                <a:tc>
                  <a:txBody>
                    <a:bodyPr/>
                    <a:lstStyle/>
                    <a:p>
                      <a:pPr>
                        <a:spcAft>
                          <a:spcPts val="0"/>
                        </a:spcAft>
                      </a:pPr>
                      <a:r>
                        <a:rPr lang="nl-NL" sz="1100">
                          <a:solidFill>
                            <a:schemeClr val="bg1"/>
                          </a:solidFill>
                          <a:effectLst/>
                          <a:latin typeface="+mn-lt"/>
                        </a:rPr>
                        <a:t>2. Duurzaam Ommen</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Aanpak asbest</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30.000 euro (structureel)</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2019 ev</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onontkoombaar</a:t>
                      </a:r>
                    </a:p>
                  </a:txBody>
                  <a:tcPr marL="100408" marR="100408" marT="0" marB="0">
                    <a:solidFill>
                      <a:srgbClr val="002060"/>
                    </a:solidFill>
                  </a:tcPr>
                </a:tc>
                <a:extLst>
                  <a:ext uri="{0D108BD9-81ED-4DB2-BD59-A6C34878D82A}">
                    <a16:rowId xmlns:a16="http://schemas.microsoft.com/office/drawing/2014/main" val="1204276221"/>
                  </a:ext>
                </a:extLst>
              </a:tr>
              <a:tr h="198120">
                <a:tc>
                  <a:txBody>
                    <a:bodyPr/>
                    <a:lstStyle/>
                    <a:p>
                      <a:pPr>
                        <a:spcAft>
                          <a:spcPts val="0"/>
                        </a:spcAft>
                      </a:pPr>
                      <a:r>
                        <a:rPr lang="nl-NL" sz="1100">
                          <a:solidFill>
                            <a:schemeClr val="bg1"/>
                          </a:solidFill>
                          <a:effectLst/>
                          <a:latin typeface="+mn-lt"/>
                        </a:rPr>
                        <a:t>4. Bereikbaar Ommen </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Verkeersvisie </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-uitvoeringsplan-</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2019 </a:t>
                      </a:r>
                      <a:r>
                        <a:rPr lang="nl-NL" sz="1100" dirty="0" err="1">
                          <a:solidFill>
                            <a:schemeClr val="bg1"/>
                          </a:solidFill>
                          <a:effectLst/>
                          <a:latin typeface="+mn-lt"/>
                        </a:rPr>
                        <a:t>ev</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prioriteit</a:t>
                      </a:r>
                    </a:p>
                  </a:txBody>
                  <a:tcPr marL="100408" marR="100408" marT="0" marB="0">
                    <a:solidFill>
                      <a:srgbClr val="002060"/>
                    </a:solidFill>
                  </a:tcPr>
                </a:tc>
                <a:extLst>
                  <a:ext uri="{0D108BD9-81ED-4DB2-BD59-A6C34878D82A}">
                    <a16:rowId xmlns:a16="http://schemas.microsoft.com/office/drawing/2014/main" val="1075167832"/>
                  </a:ext>
                </a:extLst>
              </a:tr>
              <a:tr h="198120">
                <a:tc>
                  <a:txBody>
                    <a:bodyPr/>
                    <a:lstStyle/>
                    <a:p>
                      <a:pPr>
                        <a:spcAft>
                          <a:spcPts val="0"/>
                        </a:spcAft>
                      </a:pPr>
                      <a:r>
                        <a:rPr lang="nl-NL" sz="1100">
                          <a:solidFill>
                            <a:schemeClr val="bg1"/>
                          </a:solidFill>
                          <a:effectLst/>
                          <a:latin typeface="+mn-lt"/>
                        </a:rPr>
                        <a:t>4. Bereikbaar Ommen</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Hessel </a:t>
                      </a:r>
                      <a:r>
                        <a:rPr lang="nl-NL" sz="1100" dirty="0" err="1">
                          <a:solidFill>
                            <a:schemeClr val="bg1"/>
                          </a:solidFill>
                          <a:effectLst/>
                          <a:latin typeface="+mn-lt"/>
                        </a:rPr>
                        <a:t>Mulertbrug</a:t>
                      </a:r>
                      <a:r>
                        <a:rPr lang="nl-NL" sz="1100" dirty="0">
                          <a:solidFill>
                            <a:schemeClr val="bg1"/>
                          </a:solidFill>
                          <a:effectLst/>
                          <a:latin typeface="+mn-lt"/>
                        </a:rPr>
                        <a:t> aanpak</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PM*</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2018/19</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prioriteit</a:t>
                      </a:r>
                    </a:p>
                  </a:txBody>
                  <a:tcPr marL="100408" marR="100408" marT="0" marB="0">
                    <a:solidFill>
                      <a:srgbClr val="002060"/>
                    </a:solidFill>
                  </a:tcPr>
                </a:tc>
                <a:extLst>
                  <a:ext uri="{0D108BD9-81ED-4DB2-BD59-A6C34878D82A}">
                    <a16:rowId xmlns:a16="http://schemas.microsoft.com/office/drawing/2014/main" val="3324814603"/>
                  </a:ext>
                </a:extLst>
              </a:tr>
              <a:tr h="365760">
                <a:tc>
                  <a:txBody>
                    <a:bodyPr/>
                    <a:lstStyle/>
                    <a:p>
                      <a:pPr>
                        <a:spcAft>
                          <a:spcPts val="0"/>
                        </a:spcAft>
                      </a:pPr>
                      <a:r>
                        <a:rPr lang="nl-NL" sz="1100">
                          <a:solidFill>
                            <a:schemeClr val="bg1"/>
                          </a:solidFill>
                          <a:effectLst/>
                          <a:latin typeface="+mn-lt"/>
                        </a:rPr>
                        <a:t>4. Bereikbaar Ommen</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Renovatie fiets- en wandelnetwerk</a:t>
                      </a:r>
                    </a:p>
                    <a:p>
                      <a:pPr>
                        <a:spcAft>
                          <a:spcPts val="0"/>
                        </a:spcAft>
                      </a:pPr>
                      <a:r>
                        <a:rPr lang="nl-NL" sz="1100" dirty="0">
                          <a:solidFill>
                            <a:schemeClr val="bg1"/>
                          </a:solidFill>
                          <a:effectLst/>
                          <a:latin typeface="+mn-lt"/>
                        </a:rPr>
                        <a:t>(project, cofinanciering provincie)</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129.000 euro</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2019 </a:t>
                      </a:r>
                      <a:r>
                        <a:rPr lang="nl-NL" sz="1100" dirty="0" err="1">
                          <a:solidFill>
                            <a:schemeClr val="bg1"/>
                          </a:solidFill>
                          <a:effectLst/>
                          <a:latin typeface="+mn-lt"/>
                        </a:rPr>
                        <a:t>ev</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prioriteit</a:t>
                      </a:r>
                    </a:p>
                  </a:txBody>
                  <a:tcPr marL="100408" marR="100408" marT="0" marB="0">
                    <a:solidFill>
                      <a:srgbClr val="002060"/>
                    </a:solidFill>
                  </a:tcPr>
                </a:tc>
                <a:extLst>
                  <a:ext uri="{0D108BD9-81ED-4DB2-BD59-A6C34878D82A}">
                    <a16:rowId xmlns:a16="http://schemas.microsoft.com/office/drawing/2014/main" val="307612468"/>
                  </a:ext>
                </a:extLst>
              </a:tr>
              <a:tr h="198120">
                <a:tc>
                  <a:txBody>
                    <a:bodyPr/>
                    <a:lstStyle/>
                    <a:p>
                      <a:pPr>
                        <a:spcAft>
                          <a:spcPts val="0"/>
                        </a:spcAft>
                      </a:pPr>
                      <a:r>
                        <a:rPr lang="nl-NL" sz="1100">
                          <a:solidFill>
                            <a:schemeClr val="bg1"/>
                          </a:solidFill>
                          <a:effectLst/>
                          <a:latin typeface="+mn-lt"/>
                        </a:rPr>
                        <a:t>4. Bereikbaar Ommen</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Extra parkeren centrum</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175.000 euro</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2018/19</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prioriteit</a:t>
                      </a:r>
                    </a:p>
                  </a:txBody>
                  <a:tcPr marL="100408" marR="100408" marT="0" marB="0">
                    <a:solidFill>
                      <a:srgbClr val="002060"/>
                    </a:solidFill>
                  </a:tcPr>
                </a:tc>
                <a:extLst>
                  <a:ext uri="{0D108BD9-81ED-4DB2-BD59-A6C34878D82A}">
                    <a16:rowId xmlns:a16="http://schemas.microsoft.com/office/drawing/2014/main" val="1886637314"/>
                  </a:ext>
                </a:extLst>
              </a:tr>
              <a:tr h="198120">
                <a:tc>
                  <a:txBody>
                    <a:bodyPr/>
                    <a:lstStyle/>
                    <a:p>
                      <a:pPr>
                        <a:spcAft>
                          <a:spcPts val="0"/>
                        </a:spcAft>
                      </a:pPr>
                      <a:r>
                        <a:rPr lang="nl-NL" sz="1100">
                          <a:solidFill>
                            <a:schemeClr val="bg1"/>
                          </a:solidFill>
                          <a:effectLst/>
                          <a:latin typeface="+mn-lt"/>
                        </a:rPr>
                        <a:t>4. Bereikbaar Ommen</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Extra kosten brug bij Junne</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600.000 euro</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2018/19</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onontkoombaar</a:t>
                      </a:r>
                    </a:p>
                  </a:txBody>
                  <a:tcPr marL="100408" marR="100408" marT="0" marB="0">
                    <a:solidFill>
                      <a:srgbClr val="002060"/>
                    </a:solidFill>
                  </a:tcPr>
                </a:tc>
                <a:extLst>
                  <a:ext uri="{0D108BD9-81ED-4DB2-BD59-A6C34878D82A}">
                    <a16:rowId xmlns:a16="http://schemas.microsoft.com/office/drawing/2014/main" val="4131835788"/>
                  </a:ext>
                </a:extLst>
              </a:tr>
              <a:tr h="198120">
                <a:tc>
                  <a:txBody>
                    <a:bodyPr/>
                    <a:lstStyle/>
                    <a:p>
                      <a:pPr>
                        <a:spcAft>
                          <a:spcPts val="0"/>
                        </a:spcAft>
                      </a:pPr>
                      <a:r>
                        <a:rPr lang="nl-NL" sz="1100" dirty="0">
                          <a:solidFill>
                            <a:schemeClr val="bg1"/>
                          </a:solidFill>
                          <a:effectLst/>
                          <a:latin typeface="+mn-lt"/>
                        </a:rPr>
                        <a:t>6. Leefbaar Ommen</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Vitalisering Centrum, 1</a:t>
                      </a:r>
                      <a:r>
                        <a:rPr lang="nl-NL" sz="1100" baseline="30000">
                          <a:solidFill>
                            <a:schemeClr val="bg1"/>
                          </a:solidFill>
                          <a:effectLst/>
                          <a:latin typeface="+mn-lt"/>
                        </a:rPr>
                        <a:t>e</a:t>
                      </a:r>
                      <a:r>
                        <a:rPr lang="nl-NL" sz="1100">
                          <a:solidFill>
                            <a:schemeClr val="bg1"/>
                          </a:solidFill>
                          <a:effectLst/>
                          <a:latin typeface="+mn-lt"/>
                        </a:rPr>
                        <a:t> aanpak</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25.000 euro</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2018</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prioriteit</a:t>
                      </a:r>
                    </a:p>
                  </a:txBody>
                  <a:tcPr marL="100408" marR="100408" marT="0" marB="0">
                    <a:solidFill>
                      <a:srgbClr val="002060"/>
                    </a:solidFill>
                  </a:tcPr>
                </a:tc>
                <a:extLst>
                  <a:ext uri="{0D108BD9-81ED-4DB2-BD59-A6C34878D82A}">
                    <a16:rowId xmlns:a16="http://schemas.microsoft.com/office/drawing/2014/main" val="3854813168"/>
                  </a:ext>
                </a:extLst>
              </a:tr>
              <a:tr h="198120">
                <a:tc>
                  <a:txBody>
                    <a:bodyPr/>
                    <a:lstStyle/>
                    <a:p>
                      <a:pPr>
                        <a:spcAft>
                          <a:spcPts val="0"/>
                        </a:spcAft>
                      </a:pPr>
                      <a:r>
                        <a:rPr lang="nl-NL" sz="1100">
                          <a:solidFill>
                            <a:schemeClr val="bg1"/>
                          </a:solidFill>
                          <a:effectLst/>
                          <a:latin typeface="+mn-lt"/>
                        </a:rPr>
                        <a:t>6. Leefbaar Ommen</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Ontwikkeling Haven-Oost</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ca 1.5 miljoen euro</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2019 </a:t>
                      </a:r>
                      <a:r>
                        <a:rPr lang="nl-NL" sz="1100" dirty="0" err="1">
                          <a:solidFill>
                            <a:schemeClr val="bg1"/>
                          </a:solidFill>
                          <a:effectLst/>
                          <a:latin typeface="+mn-lt"/>
                        </a:rPr>
                        <a:t>ev</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onontkoombaar</a:t>
                      </a:r>
                    </a:p>
                  </a:txBody>
                  <a:tcPr marL="100408" marR="100408" marT="0" marB="0">
                    <a:solidFill>
                      <a:srgbClr val="002060"/>
                    </a:solidFill>
                  </a:tcPr>
                </a:tc>
                <a:extLst>
                  <a:ext uri="{0D108BD9-81ED-4DB2-BD59-A6C34878D82A}">
                    <a16:rowId xmlns:a16="http://schemas.microsoft.com/office/drawing/2014/main" val="1205946844"/>
                  </a:ext>
                </a:extLst>
              </a:tr>
              <a:tr h="198120">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6. Leefbaar Ommen	</a:t>
                      </a: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Het Laer - groot onderhoud</a:t>
                      </a: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PM*</a:t>
                      </a: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2019 </a:t>
                      </a:r>
                      <a:r>
                        <a:rPr lang="nl-NL" sz="1100" dirty="0" err="1">
                          <a:solidFill>
                            <a:schemeClr val="bg1"/>
                          </a:solidFill>
                          <a:effectLst/>
                          <a:latin typeface="+mn-lt"/>
                          <a:ea typeface="Calibri" panose="020F0502020204030204" pitchFamily="34" charset="0"/>
                          <a:cs typeface="Cambria" panose="02040503050406030204" pitchFamily="18" charset="0"/>
                        </a:rPr>
                        <a:t>ev</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onontkoombaar</a:t>
                      </a:r>
                    </a:p>
                  </a:txBody>
                  <a:tcPr marL="100408" marR="100408" marT="0" marB="0">
                    <a:solidFill>
                      <a:srgbClr val="002060"/>
                    </a:solidFill>
                  </a:tcPr>
                </a:tc>
                <a:extLst>
                  <a:ext uri="{0D108BD9-81ED-4DB2-BD59-A6C34878D82A}">
                    <a16:rowId xmlns:a16="http://schemas.microsoft.com/office/drawing/2014/main" val="2177893805"/>
                  </a:ext>
                </a:extLst>
              </a:tr>
              <a:tr h="365760">
                <a:tc>
                  <a:txBody>
                    <a:bodyPr/>
                    <a:lstStyle/>
                    <a:p>
                      <a:pPr>
                        <a:spcAft>
                          <a:spcPts val="0"/>
                        </a:spcAft>
                      </a:pPr>
                      <a:r>
                        <a:rPr lang="nl-NL" sz="1100" dirty="0">
                          <a:solidFill>
                            <a:schemeClr val="bg1"/>
                          </a:solidFill>
                          <a:effectLst/>
                          <a:latin typeface="+mn-lt"/>
                        </a:rPr>
                        <a:t>8. Recreatief Ommen</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Verbetering vakantieparken</a:t>
                      </a:r>
                    </a:p>
                    <a:p>
                      <a:pPr>
                        <a:spcAft>
                          <a:spcPts val="0"/>
                        </a:spcAft>
                      </a:pPr>
                      <a:r>
                        <a:rPr lang="nl-NL" sz="1100" dirty="0">
                          <a:solidFill>
                            <a:schemeClr val="bg1"/>
                          </a:solidFill>
                          <a:effectLst/>
                          <a:latin typeface="+mn-lt"/>
                        </a:rPr>
                        <a:t>(project, cofinanciering provincie)</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50.000 euro</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2019</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prioriteit</a:t>
                      </a:r>
                    </a:p>
                  </a:txBody>
                  <a:tcPr marL="100408" marR="100408" marT="0" marB="0">
                    <a:solidFill>
                      <a:srgbClr val="002060"/>
                    </a:solidFill>
                  </a:tcPr>
                </a:tc>
                <a:extLst>
                  <a:ext uri="{0D108BD9-81ED-4DB2-BD59-A6C34878D82A}">
                    <a16:rowId xmlns:a16="http://schemas.microsoft.com/office/drawing/2014/main" val="149089559"/>
                  </a:ext>
                </a:extLst>
              </a:tr>
              <a:tr h="198120">
                <a:tc>
                  <a:txBody>
                    <a:bodyPr/>
                    <a:lstStyle/>
                    <a:p>
                      <a:pPr>
                        <a:spcAft>
                          <a:spcPts val="0"/>
                        </a:spcAft>
                      </a:pPr>
                      <a:r>
                        <a:rPr lang="nl-NL" sz="1100">
                          <a:solidFill>
                            <a:schemeClr val="bg1"/>
                          </a:solidFill>
                          <a:effectLst/>
                          <a:latin typeface="+mn-lt"/>
                        </a:rPr>
                        <a:t>8.Recreatief Ommen </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Ruimte voor de Vecht</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a:solidFill>
                            <a:schemeClr val="bg1"/>
                          </a:solidFill>
                          <a:effectLst/>
                          <a:latin typeface="+mn-lt"/>
                        </a:rPr>
                        <a:t>33.000 euro (structureel)</a:t>
                      </a:r>
                      <a:endParaRPr lang="nl-NL" sz="110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2019 </a:t>
                      </a:r>
                      <a:r>
                        <a:rPr lang="nl-NL" sz="1100" dirty="0" err="1">
                          <a:solidFill>
                            <a:schemeClr val="bg1"/>
                          </a:solidFill>
                          <a:effectLst/>
                          <a:latin typeface="+mn-lt"/>
                        </a:rPr>
                        <a:t>ev</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prioriteit</a:t>
                      </a:r>
                    </a:p>
                  </a:txBody>
                  <a:tcPr marL="100408" marR="100408" marT="0" marB="0">
                    <a:solidFill>
                      <a:srgbClr val="002060"/>
                    </a:solidFill>
                  </a:tcPr>
                </a:tc>
                <a:extLst>
                  <a:ext uri="{0D108BD9-81ED-4DB2-BD59-A6C34878D82A}">
                    <a16:rowId xmlns:a16="http://schemas.microsoft.com/office/drawing/2014/main" val="3597653655"/>
                  </a:ext>
                </a:extLst>
              </a:tr>
              <a:tr h="350280">
                <a:tc>
                  <a:txBody>
                    <a:bodyPr/>
                    <a:lstStyle/>
                    <a:p>
                      <a:pPr>
                        <a:spcAft>
                          <a:spcPts val="0"/>
                        </a:spcAft>
                      </a:pPr>
                      <a:r>
                        <a:rPr lang="nl-NL" sz="1100" dirty="0">
                          <a:solidFill>
                            <a:schemeClr val="bg1"/>
                          </a:solidFill>
                          <a:effectLst/>
                          <a:latin typeface="+mn-lt"/>
                        </a:rPr>
                        <a:t>8. Recreatief Ommen </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Vernieuwing kunstgras Westbroek en atletiekbaan</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extra € 680.000</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rPr>
                        <a:t>2019</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onontkoombaar</a:t>
                      </a:r>
                    </a:p>
                  </a:txBody>
                  <a:tcPr marL="100408" marR="100408" marT="0" marB="0">
                    <a:solidFill>
                      <a:srgbClr val="002060"/>
                    </a:solidFill>
                  </a:tcPr>
                </a:tc>
                <a:extLst>
                  <a:ext uri="{0D108BD9-81ED-4DB2-BD59-A6C34878D82A}">
                    <a16:rowId xmlns:a16="http://schemas.microsoft.com/office/drawing/2014/main" val="2388211890"/>
                  </a:ext>
                </a:extLst>
              </a:tr>
              <a:tr h="396240">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9. Algemene dekkingsmiddelen</a:t>
                      </a: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Hondenbelasting</a:t>
                      </a: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PM* </a:t>
                      </a: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2019 </a:t>
                      </a:r>
                      <a:r>
                        <a:rPr lang="nl-NL" sz="1100" dirty="0" err="1">
                          <a:solidFill>
                            <a:schemeClr val="bg1"/>
                          </a:solidFill>
                          <a:effectLst/>
                          <a:latin typeface="+mn-lt"/>
                          <a:ea typeface="Calibri" panose="020F0502020204030204" pitchFamily="34" charset="0"/>
                          <a:cs typeface="Cambria" panose="02040503050406030204" pitchFamily="18" charset="0"/>
                        </a:rPr>
                        <a:t>ev</a:t>
                      </a:r>
                      <a:endParaRPr lang="nl-NL" sz="1100" dirty="0">
                        <a:solidFill>
                          <a:schemeClr val="bg1"/>
                        </a:solidFill>
                        <a:effectLst/>
                        <a:latin typeface="+mn-lt"/>
                        <a:ea typeface="Calibri" panose="020F0502020204030204" pitchFamily="34" charset="0"/>
                        <a:cs typeface="Cambria" panose="02040503050406030204" pitchFamily="18" charset="0"/>
                      </a:endParaRPr>
                    </a:p>
                  </a:txBody>
                  <a:tcPr marL="100408" marR="100408" marT="0" marB="0">
                    <a:solidFill>
                      <a:srgbClr val="002060"/>
                    </a:solidFill>
                  </a:tcPr>
                </a:tc>
                <a:tc>
                  <a:txBody>
                    <a:bodyPr/>
                    <a:lstStyle/>
                    <a:p>
                      <a:pPr>
                        <a:spcAft>
                          <a:spcPts val="0"/>
                        </a:spcAft>
                      </a:pPr>
                      <a:r>
                        <a:rPr lang="nl-NL" sz="1100" dirty="0">
                          <a:solidFill>
                            <a:schemeClr val="bg1"/>
                          </a:solidFill>
                          <a:effectLst/>
                          <a:latin typeface="+mn-lt"/>
                          <a:ea typeface="Calibri" panose="020F0502020204030204" pitchFamily="34" charset="0"/>
                          <a:cs typeface="Cambria" panose="02040503050406030204" pitchFamily="18" charset="0"/>
                        </a:rPr>
                        <a:t>prioriteit</a:t>
                      </a:r>
                    </a:p>
                  </a:txBody>
                  <a:tcPr marL="100408" marR="100408" marT="0" marB="0">
                    <a:solidFill>
                      <a:srgbClr val="002060"/>
                    </a:solidFill>
                  </a:tcPr>
                </a:tc>
                <a:extLst>
                  <a:ext uri="{0D108BD9-81ED-4DB2-BD59-A6C34878D82A}">
                    <a16:rowId xmlns:a16="http://schemas.microsoft.com/office/drawing/2014/main" val="3700568625"/>
                  </a:ext>
                </a:extLst>
              </a:tr>
            </a:tbl>
          </a:graphicData>
        </a:graphic>
      </p:graphicFrame>
      <p:sp>
        <p:nvSpPr>
          <p:cNvPr id="3" name="Tekstvak 2">
            <a:extLst>
              <a:ext uri="{FF2B5EF4-FFF2-40B4-BE49-F238E27FC236}">
                <a16:creationId xmlns:a16="http://schemas.microsoft.com/office/drawing/2014/main" id="{16ACE055-00A4-644A-927A-C7B084BB90CE}"/>
              </a:ext>
            </a:extLst>
          </p:cNvPr>
          <p:cNvSpPr txBox="1"/>
          <p:nvPr/>
        </p:nvSpPr>
        <p:spPr>
          <a:xfrm>
            <a:off x="738718" y="5736636"/>
            <a:ext cx="6817783" cy="646331"/>
          </a:xfrm>
          <a:prstGeom prst="rect">
            <a:avLst/>
          </a:prstGeom>
          <a:noFill/>
        </p:spPr>
        <p:txBody>
          <a:bodyPr wrap="square" rtlCol="0">
            <a:spAutoFit/>
          </a:bodyPr>
          <a:lstStyle/>
          <a:p>
            <a:pPr algn="l"/>
            <a:r>
              <a:rPr lang="nl-NL" dirty="0"/>
              <a:t>*Afhankelijk van nader onderzoek en besluitvorming</a:t>
            </a:r>
          </a:p>
          <a:p>
            <a:pPr algn="l"/>
            <a:endParaRPr lang="nl-NL" dirty="0"/>
          </a:p>
        </p:txBody>
      </p:sp>
    </p:spTree>
    <p:extLst>
      <p:ext uri="{BB962C8B-B14F-4D97-AF65-F5344CB8AC3E}">
        <p14:creationId xmlns:p14="http://schemas.microsoft.com/office/powerpoint/2010/main" val="2473964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7E5F87-EBFE-3B4B-83B6-7ADEA2A4F04A}"/>
              </a:ext>
            </a:extLst>
          </p:cNvPr>
          <p:cNvSpPr>
            <a:spLocks noGrp="1"/>
          </p:cNvSpPr>
          <p:nvPr>
            <p:ph type="title"/>
          </p:nvPr>
        </p:nvSpPr>
        <p:spPr>
          <a:xfrm>
            <a:off x="2682240" y="2195576"/>
            <a:ext cx="9509760" cy="1233424"/>
          </a:xfrm>
        </p:spPr>
        <p:txBody>
          <a:bodyPr/>
          <a:lstStyle/>
          <a:p>
            <a:r>
              <a:rPr lang="nl-NL" dirty="0"/>
              <a:t>6. De </a:t>
            </a:r>
            <a:r>
              <a:rPr lang="nl-NL" dirty="0" err="1"/>
              <a:t>Ommer</a:t>
            </a:r>
            <a:r>
              <a:rPr lang="nl-NL" dirty="0"/>
              <a:t> agenda</a:t>
            </a:r>
          </a:p>
        </p:txBody>
      </p:sp>
    </p:spTree>
    <p:extLst>
      <p:ext uri="{BB962C8B-B14F-4D97-AF65-F5344CB8AC3E}">
        <p14:creationId xmlns:p14="http://schemas.microsoft.com/office/powerpoint/2010/main" val="13606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1CC5D7-BA92-714F-92AD-D929646E65DF}"/>
              </a:ext>
            </a:extLst>
          </p:cNvPr>
          <p:cNvSpPr>
            <a:spLocks noGrp="1"/>
          </p:cNvSpPr>
          <p:nvPr>
            <p:ph type="title"/>
          </p:nvPr>
        </p:nvSpPr>
        <p:spPr>
          <a:xfrm>
            <a:off x="1341120" y="211709"/>
            <a:ext cx="9509760" cy="1233424"/>
          </a:xfrm>
        </p:spPr>
        <p:txBody>
          <a:bodyPr/>
          <a:lstStyle/>
          <a:p>
            <a:r>
              <a:rPr lang="nl-NL" dirty="0">
                <a:solidFill>
                  <a:schemeClr val="bg1">
                    <a:lumMod val="10000"/>
                  </a:schemeClr>
                </a:solidFill>
              </a:rPr>
              <a:t>De </a:t>
            </a:r>
            <a:r>
              <a:rPr lang="nl-NL" dirty="0" err="1">
                <a:solidFill>
                  <a:schemeClr val="bg1">
                    <a:lumMod val="10000"/>
                  </a:schemeClr>
                </a:solidFill>
              </a:rPr>
              <a:t>Ommer</a:t>
            </a:r>
            <a:r>
              <a:rPr lang="nl-NL" dirty="0">
                <a:solidFill>
                  <a:schemeClr val="bg1">
                    <a:lumMod val="10000"/>
                  </a:schemeClr>
                </a:solidFill>
              </a:rPr>
              <a:t> Agenda</a:t>
            </a:r>
          </a:p>
        </p:txBody>
      </p:sp>
      <p:sp>
        <p:nvSpPr>
          <p:cNvPr id="3" name="Tijdelijke aanduiding voor inhoud 2">
            <a:extLst>
              <a:ext uri="{FF2B5EF4-FFF2-40B4-BE49-F238E27FC236}">
                <a16:creationId xmlns:a16="http://schemas.microsoft.com/office/drawing/2014/main" id="{A866EA4C-2C37-8547-95E5-B6E048BE87BC}"/>
              </a:ext>
            </a:extLst>
          </p:cNvPr>
          <p:cNvSpPr>
            <a:spLocks noGrp="1"/>
          </p:cNvSpPr>
          <p:nvPr>
            <p:ph idx="1"/>
          </p:nvPr>
        </p:nvSpPr>
        <p:spPr>
          <a:xfrm>
            <a:off x="1341120" y="1605619"/>
            <a:ext cx="9509760" cy="4127627"/>
          </a:xfrm>
        </p:spPr>
        <p:txBody>
          <a:bodyPr>
            <a:normAutofit fontScale="85000" lnSpcReduction="20000"/>
          </a:bodyPr>
          <a:lstStyle/>
          <a:p>
            <a:r>
              <a:rPr lang="nl-NL" dirty="0">
                <a:solidFill>
                  <a:schemeClr val="bg1">
                    <a:lumMod val="10000"/>
                  </a:schemeClr>
                </a:solidFill>
              </a:rPr>
              <a:t>De gemeente dat zijn wij samen. De samenleving en de mensen in Ommen staan wat ons betreft centraal. Wij willen daarom ook investeren in de kracht van de samenleving. De ontwikkeling moet in onze ogen dan ook zijn: minder overheid, meer samenleving. </a:t>
            </a:r>
          </a:p>
          <a:p>
            <a:r>
              <a:rPr lang="nl-NL" dirty="0">
                <a:solidFill>
                  <a:schemeClr val="bg1">
                    <a:lumMod val="10000"/>
                  </a:schemeClr>
                </a:solidFill>
              </a:rPr>
              <a:t>Samen in gesprek over maatschappelijke thema’s die ons allemaal raken, vinden wij belangrijk. </a:t>
            </a:r>
          </a:p>
          <a:p>
            <a:r>
              <a:rPr lang="nl-NL" dirty="0">
                <a:solidFill>
                  <a:schemeClr val="bg1">
                    <a:lumMod val="10000"/>
                  </a:schemeClr>
                </a:solidFill>
              </a:rPr>
              <a:t>Als totale raad willen wij de thema’s voor de </a:t>
            </a:r>
            <a:r>
              <a:rPr lang="nl-NL" dirty="0" err="1">
                <a:solidFill>
                  <a:schemeClr val="bg1">
                    <a:lumMod val="10000"/>
                  </a:schemeClr>
                </a:solidFill>
              </a:rPr>
              <a:t>Ommer</a:t>
            </a:r>
            <a:r>
              <a:rPr lang="nl-NL" dirty="0">
                <a:solidFill>
                  <a:schemeClr val="bg1">
                    <a:lumMod val="10000"/>
                  </a:schemeClr>
                </a:solidFill>
              </a:rPr>
              <a:t> Agenda 2018-2022 verkennen. Om zo een eerste basis agenda op te kunnen stellen met hierin een duidelijke fasering in tijd. Er zijn al veel thema’s die alle politieke partijen belangrijk vinden. </a:t>
            </a:r>
          </a:p>
          <a:p>
            <a:r>
              <a:rPr lang="nl-NL" dirty="0">
                <a:solidFill>
                  <a:schemeClr val="bg1">
                    <a:lumMod val="10000"/>
                  </a:schemeClr>
                </a:solidFill>
              </a:rPr>
              <a:t>Wij willen vooral inzetten op samen leren en experimenteren. Hierbij laten wij ons graag extern begeleiden. </a:t>
            </a:r>
          </a:p>
          <a:p>
            <a:r>
              <a:rPr lang="nl-NL" dirty="0">
                <a:solidFill>
                  <a:schemeClr val="bg1">
                    <a:lumMod val="10000"/>
                  </a:schemeClr>
                </a:solidFill>
              </a:rPr>
              <a:t>Beleid en inhoudelijke programma’s echt samen opstellen en uitvoeren met de inwoners, organisaties en ondernemers, dat is wat wij willen</a:t>
            </a:r>
            <a:r>
              <a:rPr lang="nl-NL">
                <a:solidFill>
                  <a:schemeClr val="bg1">
                    <a:lumMod val="10000"/>
                  </a:schemeClr>
                </a:solidFill>
              </a:rPr>
              <a:t>. Wij </a:t>
            </a:r>
            <a:r>
              <a:rPr lang="nl-NL" dirty="0">
                <a:solidFill>
                  <a:schemeClr val="bg1">
                    <a:lumMod val="10000"/>
                  </a:schemeClr>
                </a:solidFill>
              </a:rPr>
              <a:t>beseffen dat dit misschien niet op alle thema’s mogelijk is. </a:t>
            </a:r>
          </a:p>
          <a:p>
            <a:r>
              <a:rPr lang="nl-NL" dirty="0">
                <a:solidFill>
                  <a:schemeClr val="bg1">
                    <a:lumMod val="10000"/>
                  </a:schemeClr>
                </a:solidFill>
              </a:rPr>
              <a:t>Wij willen een dynamische agenda voor de toekomst waar iedereen (raad en inwoners) voldoende inbreng in kan hebben. Een agenda, die niet wordt dichtgetimmerd maar flexibel is en meebeweegt met de maatschappelijke behoeftes en ontwikkelingen. </a:t>
            </a:r>
          </a:p>
        </p:txBody>
      </p:sp>
    </p:spTree>
    <p:extLst>
      <p:ext uri="{BB962C8B-B14F-4D97-AF65-F5344CB8AC3E}">
        <p14:creationId xmlns:p14="http://schemas.microsoft.com/office/powerpoint/2010/main" val="257819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D4145-1CC2-2A4A-B16E-4A53C96866FB}"/>
              </a:ext>
            </a:extLst>
          </p:cNvPr>
          <p:cNvSpPr>
            <a:spLocks noGrp="1"/>
          </p:cNvSpPr>
          <p:nvPr>
            <p:ph type="title"/>
          </p:nvPr>
        </p:nvSpPr>
        <p:spPr>
          <a:xfrm>
            <a:off x="1182370" y="-116376"/>
            <a:ext cx="9509760" cy="1233424"/>
          </a:xfrm>
        </p:spPr>
        <p:txBody>
          <a:bodyPr/>
          <a:lstStyle/>
          <a:p>
            <a:r>
              <a:rPr lang="nl-NL" dirty="0"/>
              <a:t>Welke thema’s delen we als politieke partijen?</a:t>
            </a:r>
          </a:p>
        </p:txBody>
      </p:sp>
      <p:sp>
        <p:nvSpPr>
          <p:cNvPr id="3" name="Tijdelijke aanduiding voor inhoud 2">
            <a:extLst>
              <a:ext uri="{FF2B5EF4-FFF2-40B4-BE49-F238E27FC236}">
                <a16:creationId xmlns:a16="http://schemas.microsoft.com/office/drawing/2014/main" id="{7F2A79D6-54CE-2440-BE42-1FA8A811F003}"/>
              </a:ext>
            </a:extLst>
          </p:cNvPr>
          <p:cNvSpPr>
            <a:spLocks noGrp="1"/>
          </p:cNvSpPr>
          <p:nvPr>
            <p:ph idx="1"/>
          </p:nvPr>
        </p:nvSpPr>
        <p:spPr>
          <a:xfrm>
            <a:off x="1087119" y="1371051"/>
            <a:ext cx="9509760" cy="4584446"/>
          </a:xfrm>
        </p:spPr>
        <p:txBody>
          <a:bodyPr>
            <a:normAutofit fontScale="70000" lnSpcReduction="20000"/>
          </a:bodyPr>
          <a:lstStyle/>
          <a:p>
            <a:pPr marL="45720" indent="0">
              <a:buNone/>
            </a:pPr>
            <a:r>
              <a:rPr lang="nl-NL" dirty="0">
                <a:solidFill>
                  <a:schemeClr val="bg1">
                    <a:lumMod val="10000"/>
                  </a:schemeClr>
                </a:solidFill>
              </a:rPr>
              <a:t>Er zijn veel thema’s die in alle verkiezingsprogramma’s genoemd worden. Naar ons idee zijn dit thema’s om als raad samen richting en prioriteit aan te geven om vervolgens met de samenleving in gesprek te gaan over het hoe en wat.</a:t>
            </a:r>
          </a:p>
          <a:p>
            <a:r>
              <a:rPr lang="nl-NL" dirty="0">
                <a:solidFill>
                  <a:schemeClr val="bg1">
                    <a:lumMod val="10000"/>
                  </a:schemeClr>
                </a:solidFill>
              </a:rPr>
              <a:t>Dienstverlening – alle partijen zetten in op meer betrokkenheid en regie bij de inwoners en een faciliterende overheid. Uitgangspunt is en blijft Ommen als zelfstandige gemeente met een kleine eigen ambtelijke organisatie die naast de inwoner staat.</a:t>
            </a:r>
          </a:p>
          <a:p>
            <a:r>
              <a:rPr lang="nl-NL" dirty="0">
                <a:solidFill>
                  <a:schemeClr val="bg1">
                    <a:lumMod val="10000"/>
                  </a:schemeClr>
                </a:solidFill>
              </a:rPr>
              <a:t>Sociaal Ommen – alle partijen wensen dat de zorg voor de hulpbehoevende inwoner van Ommen goed geregeld moet worden. Ook stevig(er) inzetten op preventie en armoedebeleid zijn veelgehoorde aandachtspunten. Onderwerpen die o.a. op ons afkomen: preventief jeugdbeleid, versterken maatschappelijke rol bibliotheek en welzijn.</a:t>
            </a:r>
          </a:p>
          <a:p>
            <a:r>
              <a:rPr lang="nl-NL" dirty="0">
                <a:solidFill>
                  <a:schemeClr val="bg1">
                    <a:lumMod val="10000"/>
                  </a:schemeClr>
                </a:solidFill>
              </a:rPr>
              <a:t>Duurzaam Ommen – alle partijen hebben duurzaamheid en de uitdagingen van de energietransitie hoog op de agenda. Thema’s als klimaat, inzet led verlichting, alternatieve energiebronnen en circulaire economie staan hierbij centraal. </a:t>
            </a:r>
          </a:p>
          <a:p>
            <a:r>
              <a:rPr lang="nl-NL" dirty="0">
                <a:solidFill>
                  <a:schemeClr val="bg1">
                    <a:lumMod val="10000"/>
                  </a:schemeClr>
                </a:solidFill>
              </a:rPr>
              <a:t>Bereikbaar Ommen – alle partijen staan voor verkeersveiligheid en goede bereikbaarheid van Ommen, voor zowel de binnenstad alsook het buitengebied. Een belangrijk vastgesteld document voor ons is hierbij de verkeersvisie Ommen.Alle partijen geven het belang aan van een sterk en goed onderhouden fiets- en wandelpaden netwerk. </a:t>
            </a:r>
          </a:p>
          <a:p>
            <a:r>
              <a:rPr lang="nl-NL" dirty="0">
                <a:solidFill>
                  <a:schemeClr val="bg1">
                    <a:lumMod val="10000"/>
                  </a:schemeClr>
                </a:solidFill>
              </a:rPr>
              <a:t>Leefbaar Ommen – er is bij alle partijen veel aandacht voor (nieuwe) woonvormen voor alle leeftijdsgroepen en levensfases. Met name de leefbaarheid in het buitengebied heeft de aandacht van iedereen. Onderwerpen die op ons afkomen: omgevingswet/visie, asbestverwijdering, onderhoud het Laer.</a:t>
            </a:r>
          </a:p>
          <a:p>
            <a:r>
              <a:rPr lang="nl-NL" dirty="0">
                <a:solidFill>
                  <a:schemeClr val="bg1">
                    <a:lumMod val="10000"/>
                  </a:schemeClr>
                </a:solidFill>
              </a:rPr>
              <a:t>Recreatief Ommen – alle partijen vragen aandacht voor vrije tijdseconomie, veelal in relatie tot natuur/landbouw, zorg, cultuur en de ontwikkeling van het centrumgebied van Ommen. Ook de algemene economische ontwikkeling van Ommen vinden alle partijen belangrijk. Onderwerpen die op ons afkomen zijn: verdere ontwikkeling van een vitale binnenstad, sterke bedrijventerreinen, voldoende werkgelegenheid en de ontwikkeling van Haven-Oost.</a:t>
            </a:r>
          </a:p>
        </p:txBody>
      </p:sp>
    </p:spTree>
    <p:extLst>
      <p:ext uri="{BB962C8B-B14F-4D97-AF65-F5344CB8AC3E}">
        <p14:creationId xmlns:p14="http://schemas.microsoft.com/office/powerpoint/2010/main" val="169478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01069-7EBF-5440-9662-5B3F28006D61}"/>
              </a:ext>
            </a:extLst>
          </p:cNvPr>
          <p:cNvSpPr>
            <a:spLocks noGrp="1"/>
          </p:cNvSpPr>
          <p:nvPr>
            <p:ph type="title"/>
          </p:nvPr>
        </p:nvSpPr>
        <p:spPr>
          <a:xfrm>
            <a:off x="1006348" y="-114723"/>
            <a:ext cx="9509760" cy="1233424"/>
          </a:xfrm>
        </p:spPr>
        <p:txBody>
          <a:bodyPr>
            <a:normAutofit/>
          </a:bodyPr>
          <a:lstStyle/>
          <a:p>
            <a:r>
              <a:rPr lang="nl-NL" sz="4400" dirty="0"/>
              <a:t>Opdracht aan het college</a:t>
            </a:r>
          </a:p>
        </p:txBody>
      </p:sp>
      <p:sp>
        <p:nvSpPr>
          <p:cNvPr id="3" name="Tijdelijke aanduiding voor inhoud 2">
            <a:extLst>
              <a:ext uri="{FF2B5EF4-FFF2-40B4-BE49-F238E27FC236}">
                <a16:creationId xmlns:a16="http://schemas.microsoft.com/office/drawing/2014/main" id="{FA84EC54-4E2C-4D43-873E-9CFB4E09FC0E}"/>
              </a:ext>
            </a:extLst>
          </p:cNvPr>
          <p:cNvSpPr>
            <a:spLocks noGrp="1"/>
          </p:cNvSpPr>
          <p:nvPr>
            <p:ph idx="1"/>
          </p:nvPr>
        </p:nvSpPr>
        <p:spPr>
          <a:xfrm>
            <a:off x="1006348" y="1428750"/>
            <a:ext cx="10709402" cy="5008033"/>
          </a:xfrm>
        </p:spPr>
        <p:txBody>
          <a:bodyPr/>
          <a:lstStyle/>
          <a:p>
            <a:pPr marL="0" indent="0">
              <a:buNone/>
            </a:pPr>
            <a:r>
              <a:rPr lang="nl-NL" b="1" dirty="0"/>
              <a:t>Als CDA, LPO en Christen Unie hebben we de volgende opdracht aan het college:</a:t>
            </a:r>
          </a:p>
          <a:p>
            <a:pPr marL="0" indent="0">
              <a:buNone/>
            </a:pPr>
            <a:endParaRPr lang="nl-NL" dirty="0"/>
          </a:p>
          <a:p>
            <a:r>
              <a:rPr lang="nl-NL" dirty="0"/>
              <a:t>Uitvoering geven aan het bestuursakkoord ‘Samen Ommen!’</a:t>
            </a:r>
          </a:p>
          <a:p>
            <a:r>
              <a:rPr lang="nl-NL" dirty="0"/>
              <a:t>Een beperkt college uitvoeringsprogramma opstellen (inclusief financiële vertaling) dat aansluit op het bestuursakkoord ‘Samen Ommen!’</a:t>
            </a:r>
          </a:p>
          <a:p>
            <a:r>
              <a:rPr lang="nl-NL" dirty="0"/>
              <a:t>Jaarlijks te werken vanuit een actueel college uitvoeringsprogramma aansluitend op het bestuursakkoord en de Ommer Agenda.</a:t>
            </a:r>
          </a:p>
          <a:p>
            <a:r>
              <a:rPr lang="nl-NL" dirty="0"/>
              <a:t>Het begeleiden, faciliteren en ondersteunen van het proces om te komen tot de Ommer Agenda. Hierbij nadrukkelijk sturen op de nieuwe verhoudingen in de samenleving; kernwaarden hierbij zijn samenwerking en participatie. Dit geldt zowel voor de ambtelijke organisatie, de raad, het college alsook </a:t>
            </a:r>
            <a:r>
              <a:rPr lang="nl-NL" dirty="0">
                <a:solidFill>
                  <a:schemeClr val="bg1">
                    <a:lumMod val="10000"/>
                  </a:schemeClr>
                </a:solidFill>
              </a:rPr>
              <a:t>voor</a:t>
            </a:r>
            <a:r>
              <a:rPr lang="nl-NL" dirty="0"/>
              <a:t> iedereen binnen de </a:t>
            </a:r>
            <a:r>
              <a:rPr lang="nl-NL" dirty="0" err="1"/>
              <a:t>Ommer</a:t>
            </a:r>
            <a:r>
              <a:rPr lang="nl-NL" dirty="0"/>
              <a:t> samenleving.</a:t>
            </a:r>
          </a:p>
        </p:txBody>
      </p:sp>
    </p:spTree>
    <p:extLst>
      <p:ext uri="{BB962C8B-B14F-4D97-AF65-F5344CB8AC3E}">
        <p14:creationId xmlns:p14="http://schemas.microsoft.com/office/powerpoint/2010/main" val="4259749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A7428-2FF6-6C45-B2FF-83DCFAFF0410}"/>
              </a:ext>
            </a:extLst>
          </p:cNvPr>
          <p:cNvSpPr>
            <a:spLocks noGrp="1"/>
          </p:cNvSpPr>
          <p:nvPr>
            <p:ph type="title"/>
          </p:nvPr>
        </p:nvSpPr>
        <p:spPr>
          <a:xfrm>
            <a:off x="2589954" y="2097193"/>
            <a:ext cx="9509760" cy="1233424"/>
          </a:xfrm>
        </p:spPr>
        <p:txBody>
          <a:bodyPr/>
          <a:lstStyle/>
          <a:p>
            <a:r>
              <a:rPr lang="nl-NL" dirty="0"/>
              <a:t>College van B&amp;W en portefeuilles</a:t>
            </a:r>
          </a:p>
        </p:txBody>
      </p:sp>
    </p:spTree>
    <p:extLst>
      <p:ext uri="{BB962C8B-B14F-4D97-AF65-F5344CB8AC3E}">
        <p14:creationId xmlns:p14="http://schemas.microsoft.com/office/powerpoint/2010/main" val="200188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9284" y="679631"/>
            <a:ext cx="9509760" cy="1233424"/>
          </a:xfrm>
        </p:spPr>
        <p:txBody>
          <a:bodyPr>
            <a:normAutofit fontScale="90000"/>
          </a:bodyPr>
          <a:lstStyle/>
          <a:p>
            <a:pPr algn="ctr"/>
            <a:r>
              <a:rPr lang="nl-NL" sz="4000" b="1" dirty="0">
                <a:solidFill>
                  <a:srgbClr val="002060"/>
                </a:solidFill>
              </a:rPr>
              <a:t>Portefeuilleverdeling college B&amp;W</a:t>
            </a:r>
            <a:br>
              <a:rPr lang="nl-NL" sz="4000" b="1" dirty="0">
                <a:solidFill>
                  <a:srgbClr val="002060"/>
                </a:solidFill>
              </a:rPr>
            </a:br>
            <a:r>
              <a:rPr lang="nl-NL" sz="3100" b="1" dirty="0">
                <a:solidFill>
                  <a:srgbClr val="002060"/>
                </a:solidFill>
              </a:rPr>
              <a:t>Burgemeester Hans Vroomen</a:t>
            </a:r>
            <a:br>
              <a:rPr lang="nl-NL" sz="3100" b="1" dirty="0">
                <a:solidFill>
                  <a:srgbClr val="FFCC00"/>
                </a:solidFill>
              </a:rPr>
            </a:br>
            <a:endParaRPr lang="nl-NL" sz="3100" b="1" dirty="0">
              <a:solidFill>
                <a:srgbClr val="0033CC"/>
              </a:solidFill>
            </a:endParaRPr>
          </a:p>
        </p:txBody>
      </p:sp>
      <p:sp>
        <p:nvSpPr>
          <p:cNvPr id="3" name="Tijdelijke aanduiding voor inhoud 2"/>
          <p:cNvSpPr>
            <a:spLocks noGrp="1"/>
          </p:cNvSpPr>
          <p:nvPr>
            <p:ph sz="half" idx="1"/>
          </p:nvPr>
        </p:nvSpPr>
        <p:spPr/>
        <p:txBody>
          <a:bodyPr>
            <a:normAutofit fontScale="85000" lnSpcReduction="10000"/>
          </a:bodyPr>
          <a:lstStyle/>
          <a:p>
            <a:pPr>
              <a:lnSpc>
                <a:spcPct val="120000"/>
              </a:lnSpc>
              <a:spcBef>
                <a:spcPts val="0"/>
              </a:spcBef>
            </a:pPr>
            <a:r>
              <a:rPr lang="nl-NL" sz="1900" dirty="0"/>
              <a:t>Beleidscoördinatie en uitvoering wettelijke taken</a:t>
            </a:r>
          </a:p>
          <a:p>
            <a:pPr>
              <a:lnSpc>
                <a:spcPct val="120000"/>
              </a:lnSpc>
              <a:spcBef>
                <a:spcPts val="0"/>
              </a:spcBef>
            </a:pPr>
            <a:r>
              <a:rPr lang="nl-NL" sz="1900" dirty="0"/>
              <a:t>Openbare orde, veiligheid &amp; horecabeleid</a:t>
            </a:r>
          </a:p>
          <a:p>
            <a:pPr>
              <a:lnSpc>
                <a:spcPct val="120000"/>
              </a:lnSpc>
              <a:spcBef>
                <a:spcPts val="0"/>
              </a:spcBef>
            </a:pPr>
            <a:r>
              <a:rPr lang="nl-NL" sz="1900" dirty="0"/>
              <a:t>Handhaving algemeen, drank en horeca, reclamebeleid, recreatie, parkeren</a:t>
            </a:r>
          </a:p>
          <a:p>
            <a:pPr>
              <a:lnSpc>
                <a:spcPct val="120000"/>
              </a:lnSpc>
              <a:spcBef>
                <a:spcPts val="0"/>
              </a:spcBef>
            </a:pPr>
            <a:r>
              <a:rPr lang="nl-NL" sz="1900" dirty="0"/>
              <a:t>Promotie, (strategische) communicatie en burgerparticipatie (coördinatie </a:t>
            </a:r>
            <a:r>
              <a:rPr lang="nl-NL" sz="1900" i="1" dirty="0"/>
              <a:t>proces</a:t>
            </a:r>
            <a:r>
              <a:rPr lang="nl-NL" sz="1900" dirty="0"/>
              <a:t> Ommer akkoord)</a:t>
            </a:r>
          </a:p>
          <a:p>
            <a:pPr>
              <a:lnSpc>
                <a:spcPct val="120000"/>
              </a:lnSpc>
              <a:spcBef>
                <a:spcPts val="0"/>
              </a:spcBef>
            </a:pPr>
            <a:r>
              <a:rPr lang="nl-NL" sz="1900" dirty="0"/>
              <a:t>Intergemeentelijke samenwerking ((regionale) economische zaken en externe economische betrekkingen) en grensoverschrijdende aangelegenheden (Euregio, Hanze, </a:t>
            </a:r>
            <a:r>
              <a:rPr lang="nl-NL" sz="1900" dirty="0" err="1"/>
              <a:t>Recke</a:t>
            </a:r>
            <a:r>
              <a:rPr lang="nl-NL" sz="1900" dirty="0"/>
              <a:t>)</a:t>
            </a:r>
          </a:p>
          <a:p>
            <a:pPr>
              <a:lnSpc>
                <a:spcPct val="120000"/>
              </a:lnSpc>
              <a:spcBef>
                <a:spcPts val="0"/>
              </a:spcBef>
            </a:pPr>
            <a:r>
              <a:rPr lang="nl-NL" sz="1900" dirty="0"/>
              <a:t>Aandeelhouderschappen</a:t>
            </a:r>
          </a:p>
          <a:p>
            <a:pPr>
              <a:lnSpc>
                <a:spcPct val="120000"/>
              </a:lnSpc>
              <a:spcBef>
                <a:spcPts val="0"/>
              </a:spcBef>
            </a:pPr>
            <a:r>
              <a:rPr lang="nl-NL" sz="1900" dirty="0"/>
              <a:t>Personeel en Organisatie incl. ontvlechting BOH</a:t>
            </a:r>
          </a:p>
          <a:p>
            <a:pPr>
              <a:lnSpc>
                <a:spcPct val="120000"/>
              </a:lnSpc>
              <a:spcBef>
                <a:spcPts val="0"/>
              </a:spcBef>
            </a:pPr>
            <a:r>
              <a:rPr lang="nl-NL" sz="1900" dirty="0"/>
              <a:t>Dienstverlening (bestuurlijke visie)</a:t>
            </a:r>
          </a:p>
          <a:p>
            <a:pPr>
              <a:lnSpc>
                <a:spcPct val="120000"/>
              </a:lnSpc>
              <a:spcBef>
                <a:spcPts val="0"/>
              </a:spcBef>
            </a:pPr>
            <a:r>
              <a:rPr lang="nl-NL" sz="1900" dirty="0"/>
              <a:t>Inkoop- en aanbestedingsbeleid</a:t>
            </a:r>
            <a:endParaRPr lang="nl-NL" sz="1900" b="1" dirty="0">
              <a:solidFill>
                <a:srgbClr val="FFCC00"/>
              </a:solidFill>
            </a:endParaRP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004" y="1972939"/>
            <a:ext cx="2819262" cy="2053244"/>
          </a:xfrm>
          <a:prstGeom prst="rect">
            <a:avLst/>
          </a:prstGeom>
        </p:spPr>
      </p:pic>
    </p:spTree>
    <p:extLst>
      <p:ext uri="{BB962C8B-B14F-4D97-AF65-F5344CB8AC3E}">
        <p14:creationId xmlns:p14="http://schemas.microsoft.com/office/powerpoint/2010/main" val="392490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5364"/>
            <a:ext cx="9509760" cy="1477736"/>
          </a:xfrm>
        </p:spPr>
        <p:txBody>
          <a:bodyPr>
            <a:normAutofit fontScale="90000"/>
          </a:bodyPr>
          <a:lstStyle/>
          <a:p>
            <a:pPr algn="ctr"/>
            <a:r>
              <a:rPr lang="nl-NL" sz="4000" b="1" dirty="0">
                <a:solidFill>
                  <a:srgbClr val="002060"/>
                </a:solidFill>
              </a:rPr>
              <a:t>Portefeuilleverdeling college B&amp;W</a:t>
            </a:r>
            <a:br>
              <a:rPr lang="nl-NL" sz="4000" b="1" dirty="0">
                <a:solidFill>
                  <a:srgbClr val="002060"/>
                </a:solidFill>
              </a:rPr>
            </a:br>
            <a:r>
              <a:rPr lang="nl-NL" sz="3100" b="1" dirty="0">
                <a:solidFill>
                  <a:srgbClr val="002060"/>
                </a:solidFill>
              </a:rPr>
              <a:t>Wethouder Ko Scheele</a:t>
            </a:r>
            <a:br>
              <a:rPr lang="nl-NL" sz="4000" b="1" dirty="0">
                <a:solidFill>
                  <a:srgbClr val="FFCC00"/>
                </a:solidFill>
              </a:rPr>
            </a:br>
            <a:endParaRPr lang="nl-NL" sz="4000" b="1" dirty="0">
              <a:solidFill>
                <a:srgbClr val="0033CC"/>
              </a:solidFill>
            </a:endParaRPr>
          </a:p>
        </p:txBody>
      </p:sp>
      <p:sp>
        <p:nvSpPr>
          <p:cNvPr id="3" name="Tijdelijke aanduiding voor inhoud 2"/>
          <p:cNvSpPr>
            <a:spLocks noGrp="1"/>
          </p:cNvSpPr>
          <p:nvPr>
            <p:ph sz="half" idx="1"/>
          </p:nvPr>
        </p:nvSpPr>
        <p:spPr/>
        <p:txBody>
          <a:bodyPr>
            <a:noAutofit/>
          </a:bodyPr>
          <a:lstStyle/>
          <a:p>
            <a:pPr>
              <a:lnSpc>
                <a:spcPct val="120000"/>
              </a:lnSpc>
              <a:spcBef>
                <a:spcPts val="0"/>
              </a:spcBef>
            </a:pPr>
            <a:r>
              <a:rPr lang="nl-NL" sz="1500" dirty="0"/>
              <a:t>Eerste locoburgemeester</a:t>
            </a:r>
          </a:p>
          <a:p>
            <a:pPr>
              <a:lnSpc>
                <a:spcPct val="120000"/>
              </a:lnSpc>
              <a:spcBef>
                <a:spcPts val="0"/>
              </a:spcBef>
            </a:pPr>
            <a:r>
              <a:rPr lang="nl-NL" sz="1500" dirty="0"/>
              <a:t>Coördinatie transformatie sociaal domein o.m.:</a:t>
            </a:r>
          </a:p>
          <a:p>
            <a:pPr lvl="1">
              <a:lnSpc>
                <a:spcPct val="120000"/>
              </a:lnSpc>
              <a:spcBef>
                <a:spcPts val="0"/>
              </a:spcBef>
            </a:pPr>
            <a:r>
              <a:rPr lang="nl-NL" sz="1500" dirty="0"/>
              <a:t>transformatieagenda incl. samen doen, monitoring, participatieraad</a:t>
            </a:r>
          </a:p>
          <a:p>
            <a:pPr lvl="1">
              <a:lnSpc>
                <a:spcPct val="120000"/>
              </a:lnSpc>
              <a:spcBef>
                <a:spcPts val="0"/>
              </a:spcBef>
            </a:pPr>
            <a:r>
              <a:rPr lang="nl-NL" sz="1500" dirty="0"/>
              <a:t>participatie  nieuw </a:t>
            </a:r>
            <a:r>
              <a:rPr lang="nl-NL" sz="1500" dirty="0" err="1"/>
              <a:t>naoberschaptrajecten</a:t>
            </a:r>
            <a:r>
              <a:rPr lang="nl-NL" sz="1500" dirty="0"/>
              <a:t> (m.u.v. uitvoeringsplan mantelzorg en vrijwillige ouderen adviseurs)</a:t>
            </a:r>
          </a:p>
          <a:p>
            <a:pPr>
              <a:lnSpc>
                <a:spcPct val="120000"/>
              </a:lnSpc>
              <a:spcBef>
                <a:spcPts val="0"/>
              </a:spcBef>
            </a:pPr>
            <a:r>
              <a:rPr lang="nl-NL" sz="1500" dirty="0"/>
              <a:t>Jeugd(zorg) en onderwijs </a:t>
            </a:r>
          </a:p>
          <a:p>
            <a:pPr>
              <a:lnSpc>
                <a:spcPct val="120000"/>
              </a:lnSpc>
              <a:spcBef>
                <a:spcPts val="0"/>
              </a:spcBef>
            </a:pPr>
            <a:r>
              <a:rPr lang="nl-NL" sz="1500" dirty="0"/>
              <a:t>Volksgezondheid / lokaal gezondheidsbeleid en sport</a:t>
            </a:r>
          </a:p>
          <a:p>
            <a:pPr>
              <a:lnSpc>
                <a:spcPct val="120000"/>
              </a:lnSpc>
              <a:spcBef>
                <a:spcPts val="0"/>
              </a:spcBef>
            </a:pPr>
            <a:r>
              <a:rPr lang="nl-NL" sz="1500" dirty="0"/>
              <a:t>Kunst &amp; Cultuur/erfgoed/monumenten</a:t>
            </a:r>
          </a:p>
          <a:p>
            <a:pPr>
              <a:lnSpc>
                <a:spcPct val="120000"/>
              </a:lnSpc>
              <a:spcBef>
                <a:spcPts val="0"/>
              </a:spcBef>
            </a:pPr>
            <a:r>
              <a:rPr lang="nl-NL" sz="1500" dirty="0"/>
              <a:t>Omgevingswet (incl. dorpsvisies en actualiseren Omgevingsplan)</a:t>
            </a:r>
          </a:p>
          <a:p>
            <a:pPr>
              <a:lnSpc>
                <a:spcPct val="120000"/>
              </a:lnSpc>
              <a:spcBef>
                <a:spcPts val="0"/>
              </a:spcBef>
            </a:pPr>
            <a:r>
              <a:rPr lang="nl-NL" sz="1500" dirty="0"/>
              <a:t>Financiën</a:t>
            </a:r>
          </a:p>
          <a:p>
            <a:pPr>
              <a:lnSpc>
                <a:spcPct val="120000"/>
              </a:lnSpc>
              <a:spcBef>
                <a:spcPts val="0"/>
              </a:spcBef>
            </a:pPr>
            <a:endParaRPr lang="nl-NL" sz="1500" dirty="0"/>
          </a:p>
          <a:p>
            <a:pPr>
              <a:lnSpc>
                <a:spcPct val="120000"/>
              </a:lnSpc>
              <a:spcBef>
                <a:spcPts val="0"/>
              </a:spcBef>
            </a:pPr>
            <a:r>
              <a:rPr lang="nl-NL" sz="1500" dirty="0"/>
              <a:t>Projecten: </a:t>
            </a:r>
            <a:r>
              <a:rPr lang="nl-NL" sz="1500" dirty="0" err="1"/>
              <a:t>Kindplein</a:t>
            </a:r>
            <a:r>
              <a:rPr lang="nl-NL" sz="1500" dirty="0"/>
              <a:t>, Sporthal, Haven Oost</a:t>
            </a:r>
          </a:p>
        </p:txBody>
      </p:sp>
      <p:pic>
        <p:nvPicPr>
          <p:cNvPr id="7" name="Tijdelijke aanduiding voor inhoud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56348" y="1993563"/>
            <a:ext cx="2882438" cy="2053244"/>
          </a:xfrm>
        </p:spPr>
      </p:pic>
    </p:spTree>
    <p:extLst>
      <p:ext uri="{BB962C8B-B14F-4D97-AF65-F5344CB8AC3E}">
        <p14:creationId xmlns:p14="http://schemas.microsoft.com/office/powerpoint/2010/main" val="33607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0E8FF-583F-914D-931E-037F6D216160}"/>
              </a:ext>
            </a:extLst>
          </p:cNvPr>
          <p:cNvSpPr>
            <a:spLocks noGrp="1"/>
          </p:cNvSpPr>
          <p:nvPr>
            <p:ph type="title"/>
          </p:nvPr>
        </p:nvSpPr>
        <p:spPr>
          <a:xfrm>
            <a:off x="2682240" y="2076027"/>
            <a:ext cx="9509760" cy="1233424"/>
          </a:xfrm>
        </p:spPr>
        <p:txBody>
          <a:bodyPr/>
          <a:lstStyle/>
          <a:p>
            <a:r>
              <a:rPr lang="nl-NL" dirty="0"/>
              <a:t>1. </a:t>
            </a:r>
            <a:r>
              <a:rPr lang="nl-NL" dirty="0">
                <a:solidFill>
                  <a:schemeClr val="bg1">
                    <a:lumMod val="10000"/>
                  </a:schemeClr>
                </a:solidFill>
              </a:rPr>
              <a:t>Wie zijn wij en waar staan wij voor?</a:t>
            </a:r>
          </a:p>
        </p:txBody>
      </p:sp>
    </p:spTree>
    <p:extLst>
      <p:ext uri="{BB962C8B-B14F-4D97-AF65-F5344CB8AC3E}">
        <p14:creationId xmlns:p14="http://schemas.microsoft.com/office/powerpoint/2010/main" val="413446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3777" y="769439"/>
            <a:ext cx="9509760" cy="1233424"/>
          </a:xfrm>
        </p:spPr>
        <p:txBody>
          <a:bodyPr>
            <a:normAutofit fontScale="90000"/>
          </a:bodyPr>
          <a:lstStyle/>
          <a:p>
            <a:pPr algn="ctr"/>
            <a:r>
              <a:rPr lang="nl-NL" sz="3600" b="1" dirty="0">
                <a:solidFill>
                  <a:srgbClr val="002060"/>
                </a:solidFill>
              </a:rPr>
              <a:t>Portefeuilleverdeling college B&amp;W</a:t>
            </a:r>
            <a:br>
              <a:rPr lang="nl-NL" sz="3600" b="1" dirty="0">
                <a:solidFill>
                  <a:srgbClr val="002060"/>
                </a:solidFill>
              </a:rPr>
            </a:br>
            <a:r>
              <a:rPr lang="nl-NL" sz="3100" b="1" dirty="0">
                <a:solidFill>
                  <a:srgbClr val="002060"/>
                </a:solidFill>
              </a:rPr>
              <a:t>Wethouder Leo Bongers (LPO)</a:t>
            </a:r>
            <a:br>
              <a:rPr lang="nl-NL" sz="3100" b="1" dirty="0">
                <a:solidFill>
                  <a:srgbClr val="002060"/>
                </a:solidFill>
              </a:rPr>
            </a:br>
            <a:endParaRPr lang="nl-NL" sz="3100" dirty="0">
              <a:solidFill>
                <a:srgbClr val="002060"/>
              </a:solidFill>
            </a:endParaRPr>
          </a:p>
        </p:txBody>
      </p:sp>
      <p:sp>
        <p:nvSpPr>
          <p:cNvPr id="3" name="Tijdelijke aanduiding voor inhoud 2"/>
          <p:cNvSpPr>
            <a:spLocks noGrp="1"/>
          </p:cNvSpPr>
          <p:nvPr>
            <p:ph sz="half" idx="1"/>
          </p:nvPr>
        </p:nvSpPr>
        <p:spPr/>
        <p:txBody>
          <a:bodyPr>
            <a:normAutofit lnSpcReduction="10000"/>
          </a:bodyPr>
          <a:lstStyle/>
          <a:p>
            <a:pPr>
              <a:lnSpc>
                <a:spcPct val="120000"/>
              </a:lnSpc>
              <a:spcBef>
                <a:spcPts val="0"/>
              </a:spcBef>
            </a:pPr>
            <a:r>
              <a:rPr lang="nl-NL" sz="1500" dirty="0"/>
              <a:t>Tweede locoburgemeester</a:t>
            </a:r>
          </a:p>
          <a:p>
            <a:pPr>
              <a:lnSpc>
                <a:spcPct val="120000"/>
              </a:lnSpc>
              <a:spcBef>
                <a:spcPts val="0"/>
              </a:spcBef>
            </a:pPr>
            <a:r>
              <a:rPr lang="nl-NL" sz="1500" dirty="0"/>
              <a:t>Ruimtelijke ordening - uitvoering</a:t>
            </a:r>
          </a:p>
          <a:p>
            <a:pPr>
              <a:lnSpc>
                <a:spcPct val="120000"/>
              </a:lnSpc>
              <a:spcBef>
                <a:spcPts val="0"/>
              </a:spcBef>
            </a:pPr>
            <a:r>
              <a:rPr lang="nl-NL" sz="1500" dirty="0"/>
              <a:t>Omgevingsdienst (OD) incl. handhaving RO, Milieu</a:t>
            </a:r>
          </a:p>
          <a:p>
            <a:pPr>
              <a:lnSpc>
                <a:spcPct val="120000"/>
              </a:lnSpc>
              <a:spcBef>
                <a:spcPts val="0"/>
              </a:spcBef>
            </a:pPr>
            <a:r>
              <a:rPr lang="nl-NL" sz="1500" dirty="0"/>
              <a:t>Openbare ruimte en -groen</a:t>
            </a:r>
          </a:p>
          <a:p>
            <a:pPr>
              <a:lnSpc>
                <a:spcPct val="120000"/>
              </a:lnSpc>
              <a:spcBef>
                <a:spcPts val="0"/>
              </a:spcBef>
            </a:pPr>
            <a:r>
              <a:rPr lang="nl-NL" sz="1500" dirty="0"/>
              <a:t>Verkeer en vervoer (incl. verkeersveiligheid)</a:t>
            </a:r>
          </a:p>
          <a:p>
            <a:pPr>
              <a:lnSpc>
                <a:spcPct val="120000"/>
              </a:lnSpc>
              <a:spcBef>
                <a:spcPts val="0"/>
              </a:spcBef>
            </a:pPr>
            <a:r>
              <a:rPr lang="nl-NL" sz="1500" dirty="0"/>
              <a:t>Facilitaire zaken (inclusief ICT)</a:t>
            </a:r>
          </a:p>
          <a:p>
            <a:pPr>
              <a:lnSpc>
                <a:spcPct val="120000"/>
              </a:lnSpc>
              <a:spcBef>
                <a:spcPts val="0"/>
              </a:spcBef>
            </a:pPr>
            <a:r>
              <a:rPr lang="nl-NL" sz="1500" dirty="0"/>
              <a:t>Gemeentelijke eigendommen </a:t>
            </a:r>
          </a:p>
          <a:p>
            <a:pPr>
              <a:lnSpc>
                <a:spcPct val="120000"/>
              </a:lnSpc>
              <a:spcBef>
                <a:spcPts val="0"/>
              </a:spcBef>
            </a:pPr>
            <a:r>
              <a:rPr lang="nl-NL" sz="1500" dirty="0"/>
              <a:t>Recreatie &amp; toerisme incl. evenementen beleid en –subsidie</a:t>
            </a:r>
          </a:p>
          <a:p>
            <a:pPr>
              <a:lnSpc>
                <a:spcPct val="120000"/>
              </a:lnSpc>
              <a:spcBef>
                <a:spcPts val="0"/>
              </a:spcBef>
            </a:pPr>
            <a:r>
              <a:rPr lang="nl-NL" sz="1500" dirty="0"/>
              <a:t>Economie:  bedrijventerreinen, afstemming OVO</a:t>
            </a:r>
          </a:p>
          <a:p>
            <a:pPr>
              <a:lnSpc>
                <a:spcPct val="120000"/>
              </a:lnSpc>
              <a:spcBef>
                <a:spcPts val="0"/>
              </a:spcBef>
            </a:pPr>
            <a:r>
              <a:rPr lang="nl-NL" sz="1500" dirty="0"/>
              <a:t>Sociaal domein: Werk, inkomen (inclusief sociale werkvoorziening)	</a:t>
            </a:r>
          </a:p>
          <a:p>
            <a:pPr>
              <a:lnSpc>
                <a:spcPct val="120000"/>
              </a:lnSpc>
              <a:spcBef>
                <a:spcPts val="0"/>
              </a:spcBef>
            </a:pPr>
            <a:endParaRPr lang="nl-NL" sz="1500" dirty="0"/>
          </a:p>
          <a:p>
            <a:pPr>
              <a:lnSpc>
                <a:spcPct val="120000"/>
              </a:lnSpc>
              <a:spcBef>
                <a:spcPts val="0"/>
              </a:spcBef>
            </a:pPr>
            <a:r>
              <a:rPr lang="nl-NL" sz="1500" dirty="0"/>
              <a:t>Projecten: aanpassing gemeentehuis (dienstverlening), Rotbrink</a:t>
            </a:r>
            <a:endParaRPr lang="nl-NL" sz="1500" b="1" dirty="0">
              <a:solidFill>
                <a:srgbClr val="FFCC00"/>
              </a:solidFill>
            </a:endParaRPr>
          </a:p>
        </p:txBody>
      </p:sp>
      <p:pic>
        <p:nvPicPr>
          <p:cNvPr id="7" name="Afbeelding 7">
            <a:extLst>
              <a:ext uri="{FF2B5EF4-FFF2-40B4-BE49-F238E27FC236}">
                <a16:creationId xmlns:a16="http://schemas.microsoft.com/office/drawing/2014/main" id="{391B26DC-B25D-2449-AA2C-9028EFF771B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2145"/>
          <a:stretch/>
        </p:blipFill>
        <p:spPr>
          <a:xfrm>
            <a:off x="7571846" y="2338916"/>
            <a:ext cx="2402296" cy="3160839"/>
          </a:xfrm>
          <a:prstGeom prst="rect">
            <a:avLst/>
          </a:prstGeom>
        </p:spPr>
      </p:pic>
    </p:spTree>
    <p:extLst>
      <p:ext uri="{BB962C8B-B14F-4D97-AF65-F5344CB8AC3E}">
        <p14:creationId xmlns:p14="http://schemas.microsoft.com/office/powerpoint/2010/main" val="1353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0106" y="655139"/>
            <a:ext cx="9509760" cy="1233424"/>
          </a:xfrm>
        </p:spPr>
        <p:txBody>
          <a:bodyPr>
            <a:normAutofit fontScale="90000"/>
          </a:bodyPr>
          <a:lstStyle/>
          <a:p>
            <a:pPr algn="ctr"/>
            <a:r>
              <a:rPr lang="nl-NL" sz="3600" b="1" dirty="0">
                <a:solidFill>
                  <a:srgbClr val="002060"/>
                </a:solidFill>
              </a:rPr>
              <a:t>Portefeuilleverdeling college B&amp;W</a:t>
            </a:r>
            <a:br>
              <a:rPr lang="nl-NL" sz="3600" b="1" dirty="0">
                <a:solidFill>
                  <a:srgbClr val="002060"/>
                </a:solidFill>
              </a:rPr>
            </a:br>
            <a:r>
              <a:rPr lang="nl-NL" sz="3100" b="1" dirty="0">
                <a:solidFill>
                  <a:srgbClr val="002060"/>
                </a:solidFill>
              </a:rPr>
              <a:t>Wethouder Bart Jaspers </a:t>
            </a:r>
            <a:r>
              <a:rPr lang="nl-NL" sz="3100" b="1" dirty="0" err="1">
                <a:solidFill>
                  <a:srgbClr val="002060"/>
                </a:solidFill>
              </a:rPr>
              <a:t>Faijer</a:t>
            </a:r>
            <a:r>
              <a:rPr lang="nl-NL" sz="3100" b="1" dirty="0">
                <a:solidFill>
                  <a:srgbClr val="002060"/>
                </a:solidFill>
              </a:rPr>
              <a:t> (CU)</a:t>
            </a:r>
            <a:br>
              <a:rPr lang="nl-NL" sz="3100" b="1" dirty="0">
                <a:solidFill>
                  <a:srgbClr val="002060"/>
                </a:solidFill>
              </a:rPr>
            </a:br>
            <a:endParaRPr lang="nl-NL" sz="3100" dirty="0">
              <a:solidFill>
                <a:srgbClr val="002060"/>
              </a:solidFill>
            </a:endParaRPr>
          </a:p>
        </p:txBody>
      </p:sp>
      <p:sp>
        <p:nvSpPr>
          <p:cNvPr id="3" name="Tijdelijke aanduiding voor inhoud 2"/>
          <p:cNvSpPr>
            <a:spLocks noGrp="1"/>
          </p:cNvSpPr>
          <p:nvPr>
            <p:ph sz="half" idx="1"/>
          </p:nvPr>
        </p:nvSpPr>
        <p:spPr/>
        <p:txBody>
          <a:bodyPr>
            <a:noAutofit/>
          </a:bodyPr>
          <a:lstStyle/>
          <a:p>
            <a:pPr>
              <a:lnSpc>
                <a:spcPct val="100000"/>
              </a:lnSpc>
              <a:spcBef>
                <a:spcPts val="0"/>
              </a:spcBef>
            </a:pPr>
            <a:r>
              <a:rPr lang="nl-NL" sz="1500" dirty="0"/>
              <a:t>Derde locoburgemeester</a:t>
            </a:r>
          </a:p>
          <a:p>
            <a:pPr>
              <a:lnSpc>
                <a:spcPct val="100000"/>
              </a:lnSpc>
              <a:spcBef>
                <a:spcPts val="0"/>
              </a:spcBef>
            </a:pPr>
            <a:r>
              <a:rPr lang="nl-NL" sz="1500" dirty="0"/>
              <a:t>Duurzaamheid: klimaat, energietransitie, water, milieu, circulaire economie. </a:t>
            </a:r>
          </a:p>
          <a:p>
            <a:pPr>
              <a:lnSpc>
                <a:spcPct val="100000"/>
              </a:lnSpc>
              <a:spcBef>
                <a:spcPts val="0"/>
              </a:spcBef>
            </a:pPr>
            <a:r>
              <a:rPr lang="nl-NL" sz="1500" dirty="0"/>
              <a:t>Welzijn breed (incl. WMO / Ouderen)</a:t>
            </a:r>
          </a:p>
          <a:p>
            <a:pPr>
              <a:lnSpc>
                <a:spcPct val="100000"/>
              </a:lnSpc>
              <a:spcBef>
                <a:spcPts val="0"/>
              </a:spcBef>
            </a:pPr>
            <a:r>
              <a:rPr lang="nl-NL" sz="1500" dirty="0"/>
              <a:t>Dierenwelzijn</a:t>
            </a:r>
          </a:p>
          <a:p>
            <a:pPr>
              <a:lnSpc>
                <a:spcPct val="100000"/>
              </a:lnSpc>
              <a:spcBef>
                <a:spcPts val="0"/>
              </a:spcBef>
            </a:pPr>
            <a:r>
              <a:rPr lang="nl-NL" sz="1500" dirty="0"/>
              <a:t>Reiniging, afvalinzameling</a:t>
            </a:r>
          </a:p>
          <a:p>
            <a:pPr>
              <a:lnSpc>
                <a:spcPct val="100000"/>
              </a:lnSpc>
              <a:spcBef>
                <a:spcPts val="0"/>
              </a:spcBef>
            </a:pPr>
            <a:r>
              <a:rPr lang="nl-NL" sz="1500" dirty="0"/>
              <a:t>Leefbaarheid: wonen &amp; volkshuisvesting</a:t>
            </a:r>
          </a:p>
          <a:p>
            <a:pPr>
              <a:lnSpc>
                <a:spcPct val="100000"/>
              </a:lnSpc>
              <a:spcBef>
                <a:spcPts val="0"/>
              </a:spcBef>
            </a:pPr>
            <a:r>
              <a:rPr lang="nl-NL" sz="1500" dirty="0"/>
              <a:t>Natuur- en landschapsbeleid</a:t>
            </a:r>
          </a:p>
          <a:p>
            <a:pPr>
              <a:lnSpc>
                <a:spcPct val="100000"/>
              </a:lnSpc>
              <a:spcBef>
                <a:spcPts val="0"/>
              </a:spcBef>
            </a:pPr>
            <a:r>
              <a:rPr lang="nl-NL" sz="1500" dirty="0"/>
              <a:t>Economie: algemeen beleid, binnenstad,  afstemming HVO, Horeca</a:t>
            </a:r>
          </a:p>
          <a:p>
            <a:pPr>
              <a:lnSpc>
                <a:spcPct val="100000"/>
              </a:lnSpc>
              <a:spcBef>
                <a:spcPts val="0"/>
              </a:spcBef>
            </a:pPr>
            <a:r>
              <a:rPr lang="nl-NL" sz="1500" dirty="0"/>
              <a:t>Plattelandsvernieuwing &amp; agrarische sector</a:t>
            </a:r>
          </a:p>
          <a:p>
            <a:pPr>
              <a:lnSpc>
                <a:spcPct val="100000"/>
              </a:lnSpc>
              <a:spcBef>
                <a:spcPts val="0"/>
              </a:spcBef>
            </a:pPr>
            <a:r>
              <a:rPr lang="nl-NL" sz="1500" dirty="0"/>
              <a:t>Leefbaarheid kleine kernen</a:t>
            </a:r>
          </a:p>
          <a:p>
            <a:pPr marL="45720" indent="0">
              <a:lnSpc>
                <a:spcPct val="100000"/>
              </a:lnSpc>
              <a:spcBef>
                <a:spcPts val="0"/>
              </a:spcBef>
              <a:buNone/>
            </a:pPr>
            <a:r>
              <a:rPr lang="nl-NL" sz="1500" dirty="0"/>
              <a:t> </a:t>
            </a:r>
          </a:p>
          <a:p>
            <a:pPr>
              <a:lnSpc>
                <a:spcPct val="100000"/>
              </a:lnSpc>
              <a:spcBef>
                <a:spcPts val="0"/>
              </a:spcBef>
            </a:pPr>
            <a:r>
              <a:rPr lang="nl-NL" sz="1500" dirty="0"/>
              <a:t>Projecten: Ruimte voor de Vecht, Haven-West, Vlierlanden, Vitaal centrum</a:t>
            </a:r>
            <a:endParaRPr lang="nl-NL" sz="1500" b="1" dirty="0">
              <a:solidFill>
                <a:srgbClr val="FFCC00"/>
              </a:solidFill>
            </a:endParaRPr>
          </a:p>
        </p:txBody>
      </p:sp>
      <p:pic>
        <p:nvPicPr>
          <p:cNvPr id="5" name="Tijdelijke aanduiding voor inhoud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70508" y="2229909"/>
            <a:ext cx="2074877" cy="2182132"/>
          </a:xfrm>
        </p:spPr>
      </p:pic>
    </p:spTree>
    <p:extLst>
      <p:ext uri="{BB962C8B-B14F-4D97-AF65-F5344CB8AC3E}">
        <p14:creationId xmlns:p14="http://schemas.microsoft.com/office/powerpoint/2010/main" val="156894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5181" y="202776"/>
            <a:ext cx="9509760" cy="1369604"/>
          </a:xfrm>
        </p:spPr>
        <p:txBody>
          <a:bodyPr>
            <a:normAutofit/>
          </a:bodyPr>
          <a:lstStyle/>
          <a:p>
            <a:pPr algn="ctr"/>
            <a:r>
              <a:rPr lang="nl-NL" sz="4000" b="1" dirty="0">
                <a:solidFill>
                  <a:srgbClr val="002060"/>
                </a:solidFill>
              </a:rPr>
              <a:t>Bestuursakkoord 2018 - 2022</a:t>
            </a:r>
            <a:br>
              <a:rPr lang="nl-NL" sz="4000" b="1" dirty="0">
                <a:solidFill>
                  <a:srgbClr val="002060"/>
                </a:solidFill>
              </a:rPr>
            </a:br>
            <a:r>
              <a:rPr lang="nl-NL" sz="3600" b="1" dirty="0">
                <a:solidFill>
                  <a:srgbClr val="002060"/>
                </a:solidFill>
              </a:rPr>
              <a:t>Samen Ommen!</a:t>
            </a:r>
            <a:endParaRPr lang="nl-NL" dirty="0">
              <a:solidFill>
                <a:srgbClr val="002060"/>
              </a:solidFill>
            </a:endParaRPr>
          </a:p>
        </p:txBody>
      </p:sp>
      <p:sp>
        <p:nvSpPr>
          <p:cNvPr id="4" name="Tekstvak 3">
            <a:extLst>
              <a:ext uri="{FF2B5EF4-FFF2-40B4-BE49-F238E27FC236}">
                <a16:creationId xmlns:a16="http://schemas.microsoft.com/office/drawing/2014/main" id="{0486A601-F8D3-7343-9A90-EBF0C0E3BA08}"/>
              </a:ext>
            </a:extLst>
          </p:cNvPr>
          <p:cNvSpPr txBox="1"/>
          <p:nvPr/>
        </p:nvSpPr>
        <p:spPr>
          <a:xfrm>
            <a:off x="1255181" y="2937355"/>
            <a:ext cx="2120901" cy="2862322"/>
          </a:xfrm>
          <a:prstGeom prst="rect">
            <a:avLst/>
          </a:prstGeom>
          <a:noFill/>
        </p:spPr>
        <p:txBody>
          <a:bodyPr wrap="square" rtlCol="0">
            <a:spAutoFit/>
          </a:bodyPr>
          <a:lstStyle/>
          <a:p>
            <a:pPr algn="l"/>
            <a:r>
              <a:rPr lang="nl-NL" dirty="0"/>
              <a:t>Namens het CDA</a:t>
            </a:r>
          </a:p>
          <a:p>
            <a:pPr algn="l"/>
            <a:endParaRPr lang="nl-NL" dirty="0"/>
          </a:p>
          <a:p>
            <a:pPr algn="l"/>
            <a:endParaRPr lang="nl-NL" dirty="0"/>
          </a:p>
          <a:p>
            <a:pPr algn="l"/>
            <a:endParaRPr lang="nl-NL" dirty="0"/>
          </a:p>
          <a:p>
            <a:pPr algn="l"/>
            <a:endParaRPr lang="nl-NL" dirty="0"/>
          </a:p>
          <a:p>
            <a:pPr algn="l"/>
            <a:endParaRPr lang="nl-NL" dirty="0"/>
          </a:p>
          <a:p>
            <a:pPr algn="l"/>
            <a:endParaRPr lang="nl-NL" dirty="0"/>
          </a:p>
          <a:p>
            <a:pPr algn="l"/>
            <a:endParaRPr lang="nl-NL" dirty="0"/>
          </a:p>
          <a:p>
            <a:pPr algn="l"/>
            <a:r>
              <a:rPr lang="nl-NL" dirty="0"/>
              <a:t>Annelies Bakelaar (fractievoorzitter)</a:t>
            </a:r>
          </a:p>
        </p:txBody>
      </p:sp>
      <p:sp>
        <p:nvSpPr>
          <p:cNvPr id="6" name="Tekstvak 5">
            <a:extLst>
              <a:ext uri="{FF2B5EF4-FFF2-40B4-BE49-F238E27FC236}">
                <a16:creationId xmlns:a16="http://schemas.microsoft.com/office/drawing/2014/main" id="{6F61DAEC-C11F-534D-8876-41DF0EA5AA0F}"/>
              </a:ext>
            </a:extLst>
          </p:cNvPr>
          <p:cNvSpPr txBox="1"/>
          <p:nvPr/>
        </p:nvSpPr>
        <p:spPr>
          <a:xfrm>
            <a:off x="4279902" y="2937355"/>
            <a:ext cx="2442636" cy="2862322"/>
          </a:xfrm>
          <a:prstGeom prst="rect">
            <a:avLst/>
          </a:prstGeom>
          <a:noFill/>
        </p:spPr>
        <p:txBody>
          <a:bodyPr wrap="square" rtlCol="0">
            <a:spAutoFit/>
          </a:bodyPr>
          <a:lstStyle/>
          <a:p>
            <a:pPr algn="l"/>
            <a:r>
              <a:rPr lang="nl-NL" dirty="0"/>
              <a:t>Namens de LPO</a:t>
            </a:r>
          </a:p>
          <a:p>
            <a:pPr algn="l"/>
            <a:endParaRPr lang="nl-NL" dirty="0"/>
          </a:p>
          <a:p>
            <a:pPr algn="l"/>
            <a:endParaRPr lang="nl-NL" dirty="0"/>
          </a:p>
          <a:p>
            <a:pPr algn="l"/>
            <a:endParaRPr lang="nl-NL" dirty="0"/>
          </a:p>
          <a:p>
            <a:pPr algn="l"/>
            <a:endParaRPr lang="nl-NL" dirty="0"/>
          </a:p>
          <a:p>
            <a:pPr algn="l"/>
            <a:endParaRPr lang="nl-NL" dirty="0"/>
          </a:p>
          <a:p>
            <a:pPr algn="l"/>
            <a:endParaRPr lang="nl-NL" dirty="0"/>
          </a:p>
          <a:p>
            <a:pPr algn="l"/>
            <a:endParaRPr lang="nl-NL" dirty="0"/>
          </a:p>
          <a:p>
            <a:pPr algn="l"/>
            <a:r>
              <a:rPr lang="nl-NL" dirty="0"/>
              <a:t>Leo Bongers (fractievoorzitter)</a:t>
            </a:r>
          </a:p>
        </p:txBody>
      </p:sp>
      <p:sp>
        <p:nvSpPr>
          <p:cNvPr id="8" name="Tekstvak 7">
            <a:extLst>
              <a:ext uri="{FF2B5EF4-FFF2-40B4-BE49-F238E27FC236}">
                <a16:creationId xmlns:a16="http://schemas.microsoft.com/office/drawing/2014/main" id="{91DA4C5E-BADC-C441-B5CE-8B242F74547B}"/>
              </a:ext>
            </a:extLst>
          </p:cNvPr>
          <p:cNvSpPr txBox="1"/>
          <p:nvPr/>
        </p:nvSpPr>
        <p:spPr>
          <a:xfrm>
            <a:off x="7499349" y="2937355"/>
            <a:ext cx="4279901" cy="2862322"/>
          </a:xfrm>
          <a:prstGeom prst="rect">
            <a:avLst/>
          </a:prstGeom>
          <a:noFill/>
        </p:spPr>
        <p:txBody>
          <a:bodyPr wrap="square" rtlCol="0">
            <a:spAutoFit/>
          </a:bodyPr>
          <a:lstStyle/>
          <a:p>
            <a:pPr algn="l"/>
            <a:r>
              <a:rPr lang="nl-NL" dirty="0"/>
              <a:t>Namens de ChristenUnie</a:t>
            </a:r>
          </a:p>
          <a:p>
            <a:pPr algn="l"/>
            <a:endParaRPr lang="nl-NL" dirty="0"/>
          </a:p>
          <a:p>
            <a:pPr algn="l"/>
            <a:endParaRPr lang="nl-NL" dirty="0"/>
          </a:p>
          <a:p>
            <a:pPr algn="l"/>
            <a:endParaRPr lang="nl-NL" dirty="0"/>
          </a:p>
          <a:p>
            <a:pPr algn="l"/>
            <a:endParaRPr lang="nl-NL" dirty="0"/>
          </a:p>
          <a:p>
            <a:pPr algn="l"/>
            <a:endParaRPr lang="nl-NL" dirty="0"/>
          </a:p>
          <a:p>
            <a:pPr algn="l"/>
            <a:endParaRPr lang="nl-NL" dirty="0"/>
          </a:p>
          <a:p>
            <a:pPr algn="l"/>
            <a:endParaRPr lang="nl-NL" dirty="0"/>
          </a:p>
          <a:p>
            <a:pPr algn="l"/>
            <a:r>
              <a:rPr lang="nl-NL" dirty="0"/>
              <a:t>Frans van der Mooren </a:t>
            </a:r>
          </a:p>
          <a:p>
            <a:pPr algn="l"/>
            <a:r>
              <a:rPr lang="nl-NL" dirty="0"/>
              <a:t>(fractievoorzitter)</a:t>
            </a:r>
          </a:p>
        </p:txBody>
      </p:sp>
      <p:sp>
        <p:nvSpPr>
          <p:cNvPr id="14" name="Tekstvak 13">
            <a:extLst>
              <a:ext uri="{FF2B5EF4-FFF2-40B4-BE49-F238E27FC236}">
                <a16:creationId xmlns:a16="http://schemas.microsoft.com/office/drawing/2014/main" id="{0D26FECB-89BA-BC4E-AF43-FB38F1AB0E9F}"/>
              </a:ext>
            </a:extLst>
          </p:cNvPr>
          <p:cNvSpPr txBox="1"/>
          <p:nvPr/>
        </p:nvSpPr>
        <p:spPr>
          <a:xfrm>
            <a:off x="4059767" y="6177822"/>
            <a:ext cx="3073400" cy="369332"/>
          </a:xfrm>
          <a:prstGeom prst="rect">
            <a:avLst/>
          </a:prstGeom>
          <a:noFill/>
        </p:spPr>
        <p:txBody>
          <a:bodyPr wrap="square" rtlCol="0">
            <a:spAutoFit/>
          </a:bodyPr>
          <a:lstStyle/>
          <a:p>
            <a:pPr algn="l"/>
            <a:r>
              <a:rPr lang="nl-NL" dirty="0"/>
              <a:t>Ommen, 28 mei 2018</a:t>
            </a:r>
          </a:p>
        </p:txBody>
      </p:sp>
    </p:spTree>
    <p:extLst>
      <p:ext uri="{BB962C8B-B14F-4D97-AF65-F5344CB8AC3E}">
        <p14:creationId xmlns:p14="http://schemas.microsoft.com/office/powerpoint/2010/main" val="48897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4949-0301-544F-AAB8-C2183172A45A}"/>
              </a:ext>
            </a:extLst>
          </p:cNvPr>
          <p:cNvSpPr>
            <a:spLocks noGrp="1"/>
          </p:cNvSpPr>
          <p:nvPr>
            <p:ph type="title"/>
          </p:nvPr>
        </p:nvSpPr>
        <p:spPr>
          <a:xfrm>
            <a:off x="780203" y="-100061"/>
            <a:ext cx="9509760" cy="1233424"/>
          </a:xfrm>
        </p:spPr>
        <p:txBody>
          <a:bodyPr/>
          <a:lstStyle/>
          <a:p>
            <a:r>
              <a:rPr lang="nl-NL" dirty="0"/>
              <a:t>	Wie zijn wij en waar staan w</a:t>
            </a:r>
            <a:r>
              <a:rPr lang="nl-NL" dirty="0">
                <a:solidFill>
                  <a:schemeClr val="bg1">
                    <a:lumMod val="10000"/>
                  </a:schemeClr>
                </a:solidFill>
              </a:rPr>
              <a:t>ij </a:t>
            </a:r>
            <a:r>
              <a:rPr lang="nl-NL" dirty="0"/>
              <a:t>voor?</a:t>
            </a:r>
          </a:p>
        </p:txBody>
      </p:sp>
      <p:pic>
        <p:nvPicPr>
          <p:cNvPr id="4" name="Afbeelding 4">
            <a:extLst>
              <a:ext uri="{FF2B5EF4-FFF2-40B4-BE49-F238E27FC236}">
                <a16:creationId xmlns:a16="http://schemas.microsoft.com/office/drawing/2014/main" id="{FC8D72B3-9B2D-B24E-941C-0C42BBAEA9E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866" t="23923" r="55574" b="7615"/>
          <a:stretch/>
        </p:blipFill>
        <p:spPr>
          <a:xfrm>
            <a:off x="780203" y="1641899"/>
            <a:ext cx="2476505" cy="3574201"/>
          </a:xfrm>
          <a:prstGeom prst="rect">
            <a:avLst/>
          </a:prstGeom>
        </p:spPr>
      </p:pic>
      <p:pic>
        <p:nvPicPr>
          <p:cNvPr id="6" name="Afbeelding 6">
            <a:extLst>
              <a:ext uri="{FF2B5EF4-FFF2-40B4-BE49-F238E27FC236}">
                <a16:creationId xmlns:a16="http://schemas.microsoft.com/office/drawing/2014/main" id="{87192EA4-C3F7-1146-8A41-E46E372D94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86" t="20703" r="12912" b="561"/>
          <a:stretch/>
        </p:blipFill>
        <p:spPr>
          <a:xfrm>
            <a:off x="3256708" y="1641898"/>
            <a:ext cx="4762500" cy="3574201"/>
          </a:xfrm>
          <a:prstGeom prst="rect">
            <a:avLst/>
          </a:prstGeom>
        </p:spPr>
      </p:pic>
      <p:pic>
        <p:nvPicPr>
          <p:cNvPr id="3" name="Afbeelding 4">
            <a:extLst>
              <a:ext uri="{FF2B5EF4-FFF2-40B4-BE49-F238E27FC236}">
                <a16:creationId xmlns:a16="http://schemas.microsoft.com/office/drawing/2014/main" id="{E1D45AB3-0932-5E44-AC2F-9033C6FDBC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86" t="2327" r="4986"/>
          <a:stretch/>
        </p:blipFill>
        <p:spPr>
          <a:xfrm>
            <a:off x="8022162" y="1641898"/>
            <a:ext cx="2473551" cy="3574201"/>
          </a:xfrm>
          <a:prstGeom prst="rect">
            <a:avLst/>
          </a:prstGeom>
        </p:spPr>
      </p:pic>
    </p:spTree>
    <p:extLst>
      <p:ext uri="{BB962C8B-B14F-4D97-AF65-F5344CB8AC3E}">
        <p14:creationId xmlns:p14="http://schemas.microsoft.com/office/powerpoint/2010/main" val="118562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74949-0301-544F-AAB8-C2183172A45A}"/>
              </a:ext>
            </a:extLst>
          </p:cNvPr>
          <p:cNvSpPr>
            <a:spLocks noGrp="1"/>
          </p:cNvSpPr>
          <p:nvPr>
            <p:ph type="title"/>
          </p:nvPr>
        </p:nvSpPr>
        <p:spPr>
          <a:xfrm>
            <a:off x="677328" y="-100061"/>
            <a:ext cx="9509760" cy="1233424"/>
          </a:xfrm>
        </p:spPr>
        <p:txBody>
          <a:bodyPr/>
          <a:lstStyle/>
          <a:p>
            <a:r>
              <a:rPr lang="nl-NL" dirty="0"/>
              <a:t>	Wie zijn wij en waar staan </a:t>
            </a:r>
            <a:r>
              <a:rPr lang="nl-NL" dirty="0">
                <a:solidFill>
                  <a:schemeClr val="bg1">
                    <a:lumMod val="10000"/>
                  </a:schemeClr>
                </a:solidFill>
              </a:rPr>
              <a:t>wij </a:t>
            </a:r>
            <a:r>
              <a:rPr lang="nl-NL" dirty="0"/>
              <a:t>voor?</a:t>
            </a:r>
          </a:p>
        </p:txBody>
      </p:sp>
      <p:sp>
        <p:nvSpPr>
          <p:cNvPr id="18" name="Tekstvak 17">
            <a:extLst>
              <a:ext uri="{FF2B5EF4-FFF2-40B4-BE49-F238E27FC236}">
                <a16:creationId xmlns:a16="http://schemas.microsoft.com/office/drawing/2014/main" id="{1D2CD8B8-437E-3D4B-AE9B-DAD3F9AAC7C6}"/>
              </a:ext>
            </a:extLst>
          </p:cNvPr>
          <p:cNvSpPr txBox="1"/>
          <p:nvPr/>
        </p:nvSpPr>
        <p:spPr>
          <a:xfrm>
            <a:off x="677328" y="1577664"/>
            <a:ext cx="11218332" cy="2862322"/>
          </a:xfrm>
          <a:prstGeom prst="rect">
            <a:avLst/>
          </a:prstGeom>
          <a:noFill/>
        </p:spPr>
        <p:txBody>
          <a:bodyPr wrap="square">
            <a:spAutoFit/>
          </a:bodyPr>
          <a:lstStyle/>
          <a:p>
            <a:pPr marL="285750" indent="-285750">
              <a:buFont typeface="Arial" panose="020B0604020202020204" pitchFamily="34" charset="0"/>
              <a:buChar char="•"/>
            </a:pPr>
            <a:r>
              <a:rPr lang="nl-NL" dirty="0">
                <a:solidFill>
                  <a:schemeClr val="bg1">
                    <a:lumMod val="10000"/>
                  </a:schemeClr>
                </a:solidFill>
              </a:rPr>
              <a:t>Samen willen wij bouwen aan een sterk, sociaal en samenwerkingsgericht Ommen. </a:t>
            </a:r>
          </a:p>
          <a:p>
            <a:pPr marL="285750" indent="-285750">
              <a:buFont typeface="Arial" panose="020B0604020202020204" pitchFamily="34" charset="0"/>
              <a:buChar char="•"/>
            </a:pPr>
            <a:r>
              <a:rPr lang="nl-NL" dirty="0">
                <a:solidFill>
                  <a:schemeClr val="bg1">
                    <a:lumMod val="10000"/>
                  </a:schemeClr>
                </a:solidFill>
              </a:rPr>
              <a:t>Wij willen meer regie en eigenaarschap voor de inwoners, waarbij de gemeente faciliteert en ondersteunt. </a:t>
            </a:r>
          </a:p>
          <a:p>
            <a:pPr marL="285750" indent="-285750">
              <a:buFont typeface="Arial" panose="020B0604020202020204" pitchFamily="34" charset="0"/>
              <a:buChar char="•"/>
            </a:pPr>
            <a:r>
              <a:rPr lang="nl-NL" dirty="0">
                <a:solidFill>
                  <a:schemeClr val="bg1">
                    <a:lumMod val="10000"/>
                  </a:schemeClr>
                </a:solidFill>
              </a:rPr>
              <a:t>Wij zijn en blijven een kleine zelfstandige gemeente</a:t>
            </a:r>
          </a:p>
          <a:p>
            <a:pPr marL="285750" indent="-285750">
              <a:buFont typeface="Arial" panose="020B0604020202020204" pitchFamily="34" charset="0"/>
              <a:buChar char="•"/>
            </a:pPr>
            <a:r>
              <a:rPr lang="nl-NL" dirty="0">
                <a:solidFill>
                  <a:schemeClr val="bg1">
                    <a:lumMod val="10000"/>
                  </a:schemeClr>
                </a:solidFill>
              </a:rPr>
              <a:t>Zowel lokale als regionale samenwerking vinden wij cruciaal. Alleen kunnen en willen wij het niet, samen wel! </a:t>
            </a:r>
          </a:p>
          <a:p>
            <a:endParaRPr lang="nl-NL" dirty="0"/>
          </a:p>
          <a:p>
            <a:endParaRPr lang="nl-NL" dirty="0"/>
          </a:p>
          <a:p>
            <a:r>
              <a:rPr lang="nl-NL" dirty="0">
                <a:solidFill>
                  <a:schemeClr val="bg1">
                    <a:lumMod val="10000"/>
                  </a:schemeClr>
                </a:solidFill>
              </a:rPr>
              <a:t>Dus zeggen wij: Wij willen toe naar een toekomst met waarde. Samen maken we Ommen. Daarvoor nemen wij als collegepartijen de verantwoordelijkheid. En dit vraagt van ons dat wij scherp blijven nu en in de toekomst! </a:t>
            </a:r>
          </a:p>
          <a:p>
            <a:endParaRPr lang="nl-NL" dirty="0"/>
          </a:p>
          <a:p>
            <a:r>
              <a:rPr lang="nl-NL" dirty="0"/>
              <a:t>Onze gezamenlijke boodschap is dan ook: ‘Samen Ommen: voor</a:t>
            </a:r>
            <a:r>
              <a:rPr lang="nl-NL" dirty="0">
                <a:solidFill>
                  <a:schemeClr val="bg1">
                    <a:lumMod val="10000"/>
                  </a:schemeClr>
                </a:solidFill>
              </a:rPr>
              <a:t>, </a:t>
            </a:r>
            <a:r>
              <a:rPr lang="nl-NL" dirty="0"/>
              <a:t>door en met de samenleving’. </a:t>
            </a:r>
          </a:p>
        </p:txBody>
      </p:sp>
    </p:spTree>
    <p:extLst>
      <p:ext uri="{BB962C8B-B14F-4D97-AF65-F5344CB8AC3E}">
        <p14:creationId xmlns:p14="http://schemas.microsoft.com/office/powerpoint/2010/main" val="97315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0C71C-8E72-EB42-8D3C-0AD37028062A}"/>
              </a:ext>
            </a:extLst>
          </p:cNvPr>
          <p:cNvSpPr>
            <a:spLocks noGrp="1"/>
          </p:cNvSpPr>
          <p:nvPr>
            <p:ph type="title"/>
          </p:nvPr>
        </p:nvSpPr>
        <p:spPr>
          <a:xfrm>
            <a:off x="2208954" y="2195576"/>
            <a:ext cx="9509760" cy="1233424"/>
          </a:xfrm>
        </p:spPr>
        <p:txBody>
          <a:bodyPr/>
          <a:lstStyle/>
          <a:p>
            <a:pPr marL="447675" indent="-447675"/>
            <a:r>
              <a:rPr lang="nl-NL" dirty="0"/>
              <a:t>2. Onze gezamenlijke ambitie, prioritering </a:t>
            </a:r>
            <a:br>
              <a:rPr lang="nl-NL" dirty="0"/>
            </a:br>
            <a:r>
              <a:rPr lang="nl-NL" dirty="0"/>
              <a:t>en bestuursfilosofie</a:t>
            </a:r>
          </a:p>
        </p:txBody>
      </p:sp>
    </p:spTree>
    <p:extLst>
      <p:ext uri="{BB962C8B-B14F-4D97-AF65-F5344CB8AC3E}">
        <p14:creationId xmlns:p14="http://schemas.microsoft.com/office/powerpoint/2010/main" val="335455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44A79-AE84-BE4D-A485-7E6F38D1D5E6}"/>
              </a:ext>
            </a:extLst>
          </p:cNvPr>
          <p:cNvSpPr>
            <a:spLocks noGrp="1"/>
          </p:cNvSpPr>
          <p:nvPr>
            <p:ph type="title"/>
          </p:nvPr>
        </p:nvSpPr>
        <p:spPr>
          <a:xfrm>
            <a:off x="1066800" y="-330539"/>
            <a:ext cx="10723033" cy="1609344"/>
          </a:xfrm>
        </p:spPr>
        <p:txBody>
          <a:bodyPr>
            <a:normAutofit/>
          </a:bodyPr>
          <a:lstStyle/>
          <a:p>
            <a:r>
              <a:rPr lang="nl-NL" sz="3200" dirty="0"/>
              <a:t>	</a:t>
            </a:r>
            <a:r>
              <a:rPr lang="nl-NL" dirty="0"/>
              <a:t>Maatschappelijke ontwikkelingen en trends</a:t>
            </a:r>
          </a:p>
        </p:txBody>
      </p:sp>
      <p:sp>
        <p:nvSpPr>
          <p:cNvPr id="3" name="Tijdelijke aanduiding voor inhoud 2">
            <a:extLst>
              <a:ext uri="{FF2B5EF4-FFF2-40B4-BE49-F238E27FC236}">
                <a16:creationId xmlns:a16="http://schemas.microsoft.com/office/drawing/2014/main" id="{FCC4A15E-0092-1949-97AC-50A766A4E63E}"/>
              </a:ext>
            </a:extLst>
          </p:cNvPr>
          <p:cNvSpPr>
            <a:spLocks noGrp="1"/>
          </p:cNvSpPr>
          <p:nvPr>
            <p:ph idx="1"/>
          </p:nvPr>
        </p:nvSpPr>
        <p:spPr>
          <a:xfrm>
            <a:off x="1066800" y="1640417"/>
            <a:ext cx="10058400" cy="4743450"/>
          </a:xfrm>
        </p:spPr>
        <p:txBody>
          <a:bodyPr>
            <a:normAutofit/>
          </a:bodyPr>
          <a:lstStyle/>
          <a:p>
            <a:r>
              <a:rPr lang="nl-NL" dirty="0"/>
              <a:t>Samenwerking en verhouding tussen de overheid, markt en samenleving verandert sterk (</a:t>
            </a:r>
            <a:r>
              <a:rPr lang="nl-NL" b="1" u="sng" dirty="0">
                <a:solidFill>
                  <a:schemeClr val="accent3">
                    <a:lumMod val="40000"/>
                    <a:lumOff val="60000"/>
                  </a:schemeClr>
                </a:solidFill>
              </a:rPr>
              <a:t>link</a:t>
            </a:r>
            <a:r>
              <a:rPr lang="nl-NL" u="sng" dirty="0">
                <a:solidFill>
                  <a:schemeClr val="accent3">
                    <a:lumMod val="40000"/>
                    <a:lumOff val="60000"/>
                  </a:schemeClr>
                </a:solidFill>
              </a:rPr>
              <a:t> presentatie presentatie Ferenc van Damme</a:t>
            </a:r>
            <a:r>
              <a:rPr lang="nl-NL" dirty="0"/>
              <a:t>).</a:t>
            </a:r>
          </a:p>
          <a:p>
            <a:r>
              <a:rPr lang="nl-NL" dirty="0"/>
              <a:t>Meer regie naar de inwoners en samenleving, nieuwe rol gemeente: </a:t>
            </a:r>
          </a:p>
          <a:p>
            <a:pPr lvl="1"/>
            <a:r>
              <a:rPr lang="nl-NL" dirty="0"/>
              <a:t>faciliterend, </a:t>
            </a:r>
          </a:p>
          <a:p>
            <a:pPr lvl="1"/>
            <a:r>
              <a:rPr lang="nl-NL" dirty="0"/>
              <a:t>ondersteunend</a:t>
            </a:r>
            <a:r>
              <a:rPr lang="nl-NL" dirty="0">
                <a:solidFill>
                  <a:srgbClr val="00B050"/>
                </a:solidFill>
              </a:rPr>
              <a:t>,</a:t>
            </a:r>
            <a:endParaRPr lang="nl-NL" dirty="0"/>
          </a:p>
          <a:p>
            <a:pPr lvl="1"/>
            <a:r>
              <a:rPr lang="nl-NL" dirty="0"/>
              <a:t>stimulerend,</a:t>
            </a:r>
          </a:p>
          <a:p>
            <a:pPr lvl="1"/>
            <a:r>
              <a:rPr lang="nl-NL" dirty="0"/>
              <a:t>dienend. </a:t>
            </a:r>
          </a:p>
          <a:p>
            <a:r>
              <a:rPr lang="nl-NL" dirty="0">
                <a:solidFill>
                  <a:schemeClr val="bg1">
                    <a:lumMod val="10000"/>
                  </a:schemeClr>
                </a:solidFill>
              </a:rPr>
              <a:t>Maatschappelijke ontwikkelingen en trends (</a:t>
            </a:r>
            <a:r>
              <a:rPr lang="nl-NL" b="1" u="sng" dirty="0">
                <a:solidFill>
                  <a:schemeClr val="accent3">
                    <a:lumMod val="40000"/>
                    <a:lumOff val="60000"/>
                  </a:schemeClr>
                </a:solidFill>
              </a:rPr>
              <a:t>link</a:t>
            </a:r>
            <a:r>
              <a:rPr lang="nl-NL" u="sng" dirty="0">
                <a:solidFill>
                  <a:schemeClr val="accent3">
                    <a:lumMod val="40000"/>
                    <a:lumOff val="60000"/>
                  </a:schemeClr>
                </a:solidFill>
              </a:rPr>
              <a:t> presentatie Trendbureau Overijssel</a:t>
            </a:r>
            <a:r>
              <a:rPr lang="nl-NL" dirty="0">
                <a:solidFill>
                  <a:schemeClr val="bg1">
                    <a:lumMod val="10000"/>
                  </a:schemeClr>
                </a:solidFill>
              </a:rPr>
              <a:t>) waar wij prioriteit, aandacht en geld aan willen geven zijn: </a:t>
            </a:r>
          </a:p>
          <a:p>
            <a:pPr lvl="1"/>
            <a:r>
              <a:rPr lang="nl-NL" dirty="0">
                <a:solidFill>
                  <a:schemeClr val="bg1">
                    <a:lumMod val="10000"/>
                  </a:schemeClr>
                </a:solidFill>
              </a:rPr>
              <a:t>samenleven en zorg voor elkaar (inclusief vergrijzing),</a:t>
            </a:r>
          </a:p>
          <a:p>
            <a:pPr lvl="1"/>
            <a:r>
              <a:rPr lang="nl-NL" dirty="0">
                <a:solidFill>
                  <a:schemeClr val="bg1">
                    <a:lumMod val="10000"/>
                  </a:schemeClr>
                </a:solidFill>
              </a:rPr>
              <a:t>energietransitie,</a:t>
            </a:r>
          </a:p>
          <a:p>
            <a:pPr lvl="1"/>
            <a:r>
              <a:rPr lang="nl-NL" dirty="0">
                <a:solidFill>
                  <a:schemeClr val="bg1">
                    <a:lumMod val="10000"/>
                  </a:schemeClr>
                </a:solidFill>
              </a:rPr>
              <a:t>versterken economie Ommen.</a:t>
            </a:r>
          </a:p>
          <a:p>
            <a:pPr marL="45720" indent="0">
              <a:buNone/>
            </a:pPr>
            <a:endParaRPr lang="nl-NL" dirty="0">
              <a:solidFill>
                <a:schemeClr val="bg1">
                  <a:lumMod val="10000"/>
                </a:schemeClr>
              </a:solidFill>
            </a:endParaRPr>
          </a:p>
        </p:txBody>
      </p:sp>
    </p:spTree>
    <p:extLst>
      <p:ext uri="{BB962C8B-B14F-4D97-AF65-F5344CB8AC3E}">
        <p14:creationId xmlns:p14="http://schemas.microsoft.com/office/powerpoint/2010/main" val="12601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edachtewolkje: wolk 5">
            <a:extLst>
              <a:ext uri="{FF2B5EF4-FFF2-40B4-BE49-F238E27FC236}">
                <a16:creationId xmlns:a16="http://schemas.microsoft.com/office/drawing/2014/main" id="{2F768EE3-AE37-2741-98BA-A20211899A57}"/>
              </a:ext>
            </a:extLst>
          </p:cNvPr>
          <p:cNvSpPr/>
          <p:nvPr/>
        </p:nvSpPr>
        <p:spPr>
          <a:xfrm>
            <a:off x="2304028" y="880281"/>
            <a:ext cx="7206018" cy="3635956"/>
          </a:xfrm>
          <a:prstGeom prst="cloud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a:p>
            <a:pPr algn="ctr"/>
            <a:endParaRPr lang="nl-NL" b="1" dirty="0"/>
          </a:p>
          <a:p>
            <a:pPr algn="ctr"/>
            <a:r>
              <a:rPr lang="nl-NL" b="1" i="1" dirty="0"/>
              <a:t>Economisch sterk Ommen</a:t>
            </a:r>
          </a:p>
          <a:p>
            <a:pPr algn="ctr"/>
            <a:r>
              <a:rPr lang="nl-NL" dirty="0"/>
              <a:t>Aantrekkelijke bedrijventerreinen</a:t>
            </a:r>
          </a:p>
          <a:p>
            <a:pPr algn="ctr"/>
            <a:r>
              <a:rPr lang="nl-NL" dirty="0"/>
              <a:t>Een aantrekkelijk centrum</a:t>
            </a:r>
          </a:p>
          <a:p>
            <a:pPr algn="ctr"/>
            <a:r>
              <a:rPr lang="nl-NL" dirty="0"/>
              <a:t>Een sterke recreatie en toerisme sector</a:t>
            </a:r>
          </a:p>
          <a:p>
            <a:pPr algn="ctr"/>
            <a:r>
              <a:rPr lang="nl-NL" dirty="0"/>
              <a:t>Voldoende werkgelegenheid</a:t>
            </a:r>
          </a:p>
          <a:p>
            <a:pPr algn="ctr"/>
            <a:r>
              <a:rPr lang="nl-NL"/>
              <a:t>Ruimte </a:t>
            </a:r>
            <a:r>
              <a:rPr lang="nl-NL" dirty="0"/>
              <a:t>voor initiatieven en vernieuwing in de </a:t>
            </a:r>
            <a:r>
              <a:rPr lang="nl-NL"/>
              <a:t>agrarische sector</a:t>
            </a:r>
          </a:p>
          <a:p>
            <a:pPr algn="ctr"/>
            <a:r>
              <a:rPr lang="nl-NL"/>
              <a:t>Krachtige </a:t>
            </a:r>
            <a:r>
              <a:rPr lang="nl-NL" dirty="0"/>
              <a:t>samenwerkingspartner in de regio. </a:t>
            </a:r>
          </a:p>
          <a:p>
            <a:pPr marL="285750" indent="-285750" algn="ctr">
              <a:buFontTx/>
              <a:buChar char="-"/>
            </a:pPr>
            <a:endParaRPr lang="nl-NL" dirty="0"/>
          </a:p>
          <a:p>
            <a:pPr marL="285750" indent="-285750" algn="ctr">
              <a:buFontTx/>
              <a:buChar char="-"/>
            </a:pPr>
            <a:endParaRPr lang="nl-NL" dirty="0"/>
          </a:p>
        </p:txBody>
      </p:sp>
      <p:sp>
        <p:nvSpPr>
          <p:cNvPr id="7" name="Tekstballon: ovaal 6">
            <a:extLst>
              <a:ext uri="{FF2B5EF4-FFF2-40B4-BE49-F238E27FC236}">
                <a16:creationId xmlns:a16="http://schemas.microsoft.com/office/drawing/2014/main" id="{6FB75B14-A790-6046-A6DA-E7FD95E7A08F}"/>
              </a:ext>
            </a:extLst>
          </p:cNvPr>
          <p:cNvSpPr/>
          <p:nvPr/>
        </p:nvSpPr>
        <p:spPr>
          <a:xfrm>
            <a:off x="-354842" y="829944"/>
            <a:ext cx="3988185" cy="259905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i="1" dirty="0"/>
              <a:t>Een zelfstandige en toekomstgerichte gemeente</a:t>
            </a:r>
            <a:r>
              <a:rPr lang="nl-NL" i="1" dirty="0"/>
              <a:t> </a:t>
            </a:r>
            <a:r>
              <a:rPr lang="nl-NL" b="1" i="1" dirty="0"/>
              <a:t>Ommen</a:t>
            </a:r>
          </a:p>
          <a:p>
            <a:pPr algn="ctr"/>
            <a:r>
              <a:rPr lang="nl-NL" dirty="0"/>
              <a:t>die haar zaakjes prima op orde heeft.</a:t>
            </a:r>
          </a:p>
          <a:p>
            <a:pPr algn="ctr"/>
            <a:r>
              <a:rPr lang="nl-NL" dirty="0"/>
              <a:t>Dienstverlening dichtbij.</a:t>
            </a:r>
          </a:p>
          <a:p>
            <a:pPr algn="ctr"/>
            <a:r>
              <a:rPr lang="nl-NL" dirty="0"/>
              <a:t>Duurzaam financieel beleid.</a:t>
            </a:r>
          </a:p>
        </p:txBody>
      </p:sp>
      <p:sp>
        <p:nvSpPr>
          <p:cNvPr id="9" name="Tekstballon: rechthoek met afgeronde hoeken 8">
            <a:extLst>
              <a:ext uri="{FF2B5EF4-FFF2-40B4-BE49-F238E27FC236}">
                <a16:creationId xmlns:a16="http://schemas.microsoft.com/office/drawing/2014/main" id="{DDFB1DE4-F9F5-1640-96B0-77D646441334}"/>
              </a:ext>
            </a:extLst>
          </p:cNvPr>
          <p:cNvSpPr/>
          <p:nvPr/>
        </p:nvSpPr>
        <p:spPr>
          <a:xfrm>
            <a:off x="176150" y="4114800"/>
            <a:ext cx="3686166" cy="2390992"/>
          </a:xfrm>
          <a:prstGeom prst="wedgeRound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i="1" dirty="0"/>
              <a:t>Sociaal en waardevol Ommen</a:t>
            </a:r>
          </a:p>
          <a:p>
            <a:pPr algn="ctr"/>
            <a:r>
              <a:rPr lang="nl-NL" dirty="0"/>
              <a:t>Onze basiszorg is en blijft op orde. Meer inzet op preventie en zorg dichtbij, voor jong en oud.</a:t>
            </a:r>
          </a:p>
          <a:p>
            <a:pPr algn="ctr"/>
            <a:r>
              <a:rPr lang="nl-NL" dirty="0"/>
              <a:t>Aandacht voor de kwetsbare inwoners, vrijwilligers en mantelzorgers. </a:t>
            </a:r>
          </a:p>
          <a:p>
            <a:pPr algn="ctr"/>
            <a:r>
              <a:rPr lang="nl-NL" dirty="0"/>
              <a:t>Oog voor elkaar.</a:t>
            </a:r>
          </a:p>
        </p:txBody>
      </p:sp>
      <p:sp>
        <p:nvSpPr>
          <p:cNvPr id="11" name="Tekstballon: ovaal 10">
            <a:extLst>
              <a:ext uri="{FF2B5EF4-FFF2-40B4-BE49-F238E27FC236}">
                <a16:creationId xmlns:a16="http://schemas.microsoft.com/office/drawing/2014/main" id="{B4C438ED-557C-B641-8091-00F33AA76CC5}"/>
              </a:ext>
            </a:extLst>
          </p:cNvPr>
          <p:cNvSpPr/>
          <p:nvPr/>
        </p:nvSpPr>
        <p:spPr>
          <a:xfrm>
            <a:off x="7353041" y="3071280"/>
            <a:ext cx="5418161" cy="3371654"/>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a:p>
            <a:pPr algn="ctr"/>
            <a:endParaRPr lang="nl-NL" dirty="0"/>
          </a:p>
          <a:p>
            <a:pPr algn="ctr"/>
            <a:r>
              <a:rPr lang="nl-NL" b="1" i="1" dirty="0"/>
              <a:t>Leefbaar en veilig Ommen</a:t>
            </a:r>
          </a:p>
          <a:p>
            <a:pPr algn="ctr"/>
            <a:r>
              <a:rPr lang="nl-NL" dirty="0"/>
              <a:t>Een passend en flexibel woningaanbod.</a:t>
            </a:r>
          </a:p>
          <a:p>
            <a:pPr algn="ctr"/>
            <a:r>
              <a:rPr lang="nl-NL" dirty="0"/>
              <a:t>Leefbaar platteland met vitale kernen, wijken, dorpen en buurtschappen.</a:t>
            </a:r>
          </a:p>
          <a:p>
            <a:pPr algn="ctr"/>
            <a:r>
              <a:rPr lang="nl-NL" dirty="0"/>
              <a:t>Verkeersveilig en bereikbaar Ommen met een goed wandel- en fietspadennetwerk en goed onderhouden wegen.</a:t>
            </a:r>
          </a:p>
          <a:p>
            <a:pPr algn="ctr"/>
            <a:endParaRPr lang="nl-NL" dirty="0"/>
          </a:p>
          <a:p>
            <a:pPr algn="ctr"/>
            <a:endParaRPr lang="nl-NL" dirty="0"/>
          </a:p>
          <a:p>
            <a:pPr algn="ctr"/>
            <a:endParaRPr lang="nl-NL" dirty="0"/>
          </a:p>
        </p:txBody>
      </p:sp>
      <p:sp>
        <p:nvSpPr>
          <p:cNvPr id="13" name="Bijschrift: lijn zonder rand 12">
            <a:extLst>
              <a:ext uri="{FF2B5EF4-FFF2-40B4-BE49-F238E27FC236}">
                <a16:creationId xmlns:a16="http://schemas.microsoft.com/office/drawing/2014/main" id="{5CBD3511-4CD4-5C43-95C7-EB6623AF60D1}"/>
              </a:ext>
            </a:extLst>
          </p:cNvPr>
          <p:cNvSpPr/>
          <p:nvPr/>
        </p:nvSpPr>
        <p:spPr>
          <a:xfrm>
            <a:off x="8402980" y="848880"/>
            <a:ext cx="3667776" cy="2197232"/>
          </a:xfrm>
          <a:prstGeom prst="callout1">
            <a:avLst>
              <a:gd name="adj1" fmla="val 18750"/>
              <a:gd name="adj2" fmla="val -8333"/>
              <a:gd name="adj3" fmla="val 71586"/>
              <a:gd name="adj4" fmla="val -1149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i="1" dirty="0"/>
              <a:t>Duurzaam Ommen</a:t>
            </a:r>
          </a:p>
          <a:p>
            <a:pPr algn="ctr"/>
            <a:r>
              <a:rPr lang="nl-NL" dirty="0"/>
              <a:t>Ommen leert en experimenteert met nieuwe energiebesparende oplossingen.</a:t>
            </a:r>
          </a:p>
          <a:p>
            <a:pPr algn="ctr"/>
            <a:r>
              <a:rPr lang="nl-NL" dirty="0"/>
              <a:t>Ommen zet in op maximaal resultaat bij de energietransitie.</a:t>
            </a:r>
          </a:p>
        </p:txBody>
      </p:sp>
      <p:sp>
        <p:nvSpPr>
          <p:cNvPr id="14" name="Ovaal 13">
            <a:extLst>
              <a:ext uri="{FF2B5EF4-FFF2-40B4-BE49-F238E27FC236}">
                <a16:creationId xmlns:a16="http://schemas.microsoft.com/office/drawing/2014/main" id="{9CE1504C-DD56-DD48-8707-85C35529E35A}"/>
              </a:ext>
            </a:extLst>
          </p:cNvPr>
          <p:cNvSpPr/>
          <p:nvPr/>
        </p:nvSpPr>
        <p:spPr>
          <a:xfrm>
            <a:off x="3747830" y="4286840"/>
            <a:ext cx="3748404" cy="215609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t>En dit alles samen met inwoners, organisaties, ondernemers.</a:t>
            </a:r>
          </a:p>
        </p:txBody>
      </p:sp>
      <p:sp>
        <p:nvSpPr>
          <p:cNvPr id="2" name="Titel 1">
            <a:extLst>
              <a:ext uri="{FF2B5EF4-FFF2-40B4-BE49-F238E27FC236}">
                <a16:creationId xmlns:a16="http://schemas.microsoft.com/office/drawing/2014/main" id="{3307D3E0-3FE8-C34D-A7BF-E6C65C93884F}"/>
              </a:ext>
            </a:extLst>
          </p:cNvPr>
          <p:cNvSpPr>
            <a:spLocks noGrp="1"/>
          </p:cNvSpPr>
          <p:nvPr>
            <p:ph type="title"/>
          </p:nvPr>
        </p:nvSpPr>
        <p:spPr>
          <a:xfrm>
            <a:off x="1225353" y="-279739"/>
            <a:ext cx="9509760" cy="1160020"/>
          </a:xfrm>
        </p:spPr>
        <p:txBody>
          <a:bodyPr/>
          <a:lstStyle/>
          <a:p>
            <a:r>
              <a:rPr lang="nl-NL" dirty="0"/>
              <a:t>Wat is onze gezamenlijke ambitie en prioritering?</a:t>
            </a:r>
            <a:endParaRPr lang="nl-NL" sz="1400" dirty="0"/>
          </a:p>
        </p:txBody>
      </p:sp>
    </p:spTree>
    <p:extLst>
      <p:ext uri="{BB962C8B-B14F-4D97-AF65-F5344CB8AC3E}">
        <p14:creationId xmlns:p14="http://schemas.microsoft.com/office/powerpoint/2010/main" val="121448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6EABA-87DD-184E-92B3-646BEB4684B9}"/>
              </a:ext>
            </a:extLst>
          </p:cNvPr>
          <p:cNvSpPr>
            <a:spLocks noGrp="1"/>
          </p:cNvSpPr>
          <p:nvPr>
            <p:ph type="title"/>
          </p:nvPr>
        </p:nvSpPr>
        <p:spPr>
          <a:xfrm>
            <a:off x="950383" y="-476250"/>
            <a:ext cx="10058400" cy="1609344"/>
          </a:xfrm>
        </p:spPr>
        <p:txBody>
          <a:bodyPr>
            <a:normAutofit/>
          </a:bodyPr>
          <a:lstStyle/>
          <a:p>
            <a:r>
              <a:rPr lang="nl-NL" dirty="0"/>
              <a:t>	Wat voor gemeente willen wij zijn? </a:t>
            </a:r>
            <a:br>
              <a:rPr lang="nl-NL" dirty="0"/>
            </a:br>
            <a:endParaRPr lang="nl-NL" sz="1800" dirty="0"/>
          </a:p>
        </p:txBody>
      </p:sp>
      <p:sp>
        <p:nvSpPr>
          <p:cNvPr id="5" name="Tijdelijke aanduiding voor inhoud 4">
            <a:extLst>
              <a:ext uri="{FF2B5EF4-FFF2-40B4-BE49-F238E27FC236}">
                <a16:creationId xmlns:a16="http://schemas.microsoft.com/office/drawing/2014/main" id="{688997A5-39FC-024C-923E-6FDF64C79DFB}"/>
              </a:ext>
            </a:extLst>
          </p:cNvPr>
          <p:cNvSpPr>
            <a:spLocks noGrp="1"/>
          </p:cNvSpPr>
          <p:nvPr>
            <p:ph idx="1"/>
          </p:nvPr>
        </p:nvSpPr>
        <p:spPr>
          <a:xfrm>
            <a:off x="950383" y="1027260"/>
            <a:ext cx="10058400" cy="5069417"/>
          </a:xfrm>
        </p:spPr>
        <p:txBody>
          <a:bodyPr>
            <a:noAutofit/>
          </a:bodyPr>
          <a:lstStyle/>
          <a:p>
            <a:r>
              <a:rPr lang="nl-NL" sz="1800" dirty="0"/>
              <a:t>Een kleine zelfstandige gemeente die dichtbij en bereikbaar is voor iedereen. </a:t>
            </a:r>
          </a:p>
          <a:p>
            <a:r>
              <a:rPr lang="nl-NL" sz="1800" dirty="0"/>
              <a:t>Een gemeente die denkt en werkt vanuit mogelijkheden, kansen en samenwerking.</a:t>
            </a:r>
          </a:p>
          <a:p>
            <a:r>
              <a:rPr lang="nl-NL" sz="1800" dirty="0"/>
              <a:t>Een gemeente die ruimte geeft aan de samenleving en vanuit vertrouwen meer verantwoordelijkheden durft neer te leggen bij en in de samenleving.</a:t>
            </a:r>
          </a:p>
          <a:p>
            <a:r>
              <a:rPr lang="nl-NL" sz="1800" dirty="0"/>
              <a:t>Een gemeente die zorgt voor de goede omstandigheden voor ontmoeting, netwerkvorming en sociale cohesie.</a:t>
            </a:r>
          </a:p>
          <a:p>
            <a:r>
              <a:rPr lang="nl-NL" sz="1800" dirty="0"/>
              <a:t>Een faciliterende en ondersteunende gemeente die naast de inwoners, organisaties en ondernemers staat.</a:t>
            </a:r>
          </a:p>
          <a:p>
            <a:r>
              <a:rPr lang="nl-NL" sz="1800" dirty="0"/>
              <a:t>Een toegankelijke gemeente met een ‘huis van de gemeente’ waar iedereen welkom is en zich ook welkom voelt.</a:t>
            </a:r>
          </a:p>
          <a:p>
            <a:r>
              <a:rPr lang="nl-NL" sz="1800" dirty="0"/>
              <a:t>Die de basis op orde heeft en houdt en staat voor duurzaam financieel beleid.</a:t>
            </a:r>
          </a:p>
          <a:p>
            <a:r>
              <a:rPr lang="nl-NL" sz="1800" dirty="0"/>
              <a:t>Wij nemen de ’houtskoolschets’ als uitgangspunt voor de nieuwe ambtelijke organisatie en bouwen voort op het inspiratiedocument ‘Houvast voor de toekomst’. </a:t>
            </a:r>
            <a:endParaRPr lang="nl-NL" sz="1800" b="1" dirty="0"/>
          </a:p>
          <a:p>
            <a:pPr marL="45720" indent="0">
              <a:buNone/>
            </a:pPr>
            <a:r>
              <a:rPr lang="nl-NL" sz="1800" i="1" dirty="0"/>
              <a:t>Dit alles vraagt om een mensgerichte bestuurdersstijl gebaseerd op respect, verbinding en vertrouwen.</a:t>
            </a:r>
            <a:endParaRPr lang="nl-NL" i="1" dirty="0"/>
          </a:p>
          <a:p>
            <a:endParaRPr lang="nl-NL" dirty="0"/>
          </a:p>
        </p:txBody>
      </p:sp>
    </p:spTree>
    <p:extLst>
      <p:ext uri="{BB962C8B-B14F-4D97-AF65-F5344CB8AC3E}">
        <p14:creationId xmlns:p14="http://schemas.microsoft.com/office/powerpoint/2010/main" val="1238266108"/>
      </p:ext>
    </p:extLst>
  </p:cSld>
  <p:clrMapOvr>
    <a:masterClrMapping/>
  </p:clrMapOvr>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Kantoor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CBDA964ABCF6134795B89D3DFFAE1FEF0400396DD46F8E1CE5468AAD42C750079EC0" ma:contentTypeVersion="56" ma:contentTypeDescription="Create a new document." ma:contentTypeScope="" ma:versionID="037949562267adc420c401b5d1081b0d">
  <xsd:schema xmlns:xsd="http://www.w3.org/2001/XMLSchema" xmlns:xs="http://www.w3.org/2001/XMLSchema" xmlns:p="http://schemas.microsoft.com/office/2006/metadata/properties" xmlns:ns2="e6b10b74-023b-4505-bd21-3dea7fe386f6" targetNamespace="http://schemas.microsoft.com/office/2006/metadata/properties" ma:root="true" ma:fieldsID="27379c82448e8bb51bda9e1977bc4244" ns2:_="">
    <xsd:import namespace="e6b10b74-023b-4505-bd21-3dea7fe386f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0b74-023b-4505-bd21-3dea7fe386f6"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e82df2b8-fe41-4947-8486-51a5ce8b26f1}"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E63E0F41-F43D-451E-9C99-BB9828D6CA16}" ma:internalName="CSXSubmissionMarket" ma:readOnly="false" ma:showField="MarketName" ma:web="e6b10b74-023b-4505-bd21-3dea7fe386f6">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2889c2e3-9949-4ec1-a054-3409735ce40f}"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1B8A0728-958F-48E5-830D-7FB0F42DE0DE}" ma:internalName="InProjectListLookup" ma:readOnly="true" ma:showField="InProjectList"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21a37816-d32f-435f-b65b-828592c3f9a1}"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1B8A0728-958F-48E5-830D-7FB0F42DE0DE}" ma:internalName="LastCompleteVersionLookup" ma:readOnly="true" ma:showField="LastCompleteVersion"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1B8A0728-958F-48E5-830D-7FB0F42DE0DE}" ma:internalName="LastPreviewErrorLookup" ma:readOnly="true" ma:showField="LastPreviewError"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1B8A0728-958F-48E5-830D-7FB0F42DE0DE}" ma:internalName="LastPreviewResultLookup" ma:readOnly="true" ma:showField="LastPreviewResult"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1B8A0728-958F-48E5-830D-7FB0F42DE0DE}" ma:internalName="LastPreviewAttemptDateLookup" ma:readOnly="true" ma:showField="LastPreviewAttemptDate"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1B8A0728-958F-48E5-830D-7FB0F42DE0DE}" ma:internalName="LastPreviewedByLookup" ma:readOnly="true" ma:showField="LastPreviewedBy"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1B8A0728-958F-48E5-830D-7FB0F42DE0DE}" ma:internalName="LastPreviewTimeLookup" ma:readOnly="true" ma:showField="LastPreviewTime"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1B8A0728-958F-48E5-830D-7FB0F42DE0DE}" ma:internalName="LastPreviewVersionLookup" ma:readOnly="true" ma:showField="LastPreviewVersion"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1B8A0728-958F-48E5-830D-7FB0F42DE0DE}" ma:internalName="LastPublishErrorLookup" ma:readOnly="true" ma:showField="LastPublishError"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1B8A0728-958F-48E5-830D-7FB0F42DE0DE}" ma:internalName="LastPublishResultLookup" ma:readOnly="true" ma:showField="LastPublishResult"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1B8A0728-958F-48E5-830D-7FB0F42DE0DE}" ma:internalName="LastPublishAttemptDateLookup" ma:readOnly="true" ma:showField="LastPublishAttemptDate"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1B8A0728-958F-48E5-830D-7FB0F42DE0DE}" ma:internalName="LastPublishedByLookup" ma:readOnly="true" ma:showField="LastPublishedBy"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1B8A0728-958F-48E5-830D-7FB0F42DE0DE}" ma:internalName="LastPublishTimeLookup" ma:readOnly="true" ma:showField="LastPublishTime"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1B8A0728-958F-48E5-830D-7FB0F42DE0DE}" ma:internalName="LastPublishVersionLookup" ma:readOnly="true" ma:showField="LastPublishVersion"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A17E829A-F1CE-4E08-A3F4-0A7C7B006C3F}" ma:internalName="LocLastLocAttemptVersionLookup" ma:readOnly="false" ma:showField="LastLocAttemptVersion" ma:web="e6b10b74-023b-4505-bd21-3dea7fe386f6">
      <xsd:simpleType>
        <xsd:restriction base="dms:Lookup"/>
      </xsd:simpleType>
    </xsd:element>
    <xsd:element name="LocLastLocAttemptVersionTypeLookup" ma:index="71" nillable="true" ma:displayName="Loc Last Loc Attempt Version Type" ma:default="" ma:list="{A17E829A-F1CE-4E08-A3F4-0A7C7B006C3F}" ma:internalName="LocLastLocAttemptVersionTypeLookup" ma:readOnly="true" ma:showField="LastLocAttemptVersionType" ma:web="e6b10b74-023b-4505-bd21-3dea7fe386f6">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A17E829A-F1CE-4E08-A3F4-0A7C7B006C3F}" ma:internalName="LocNewPublishedVersionLookup" ma:readOnly="true" ma:showField="NewPublishedVersion" ma:web="e6b10b74-023b-4505-bd21-3dea7fe386f6">
      <xsd:simpleType>
        <xsd:restriction base="dms:Lookup"/>
      </xsd:simpleType>
    </xsd:element>
    <xsd:element name="LocOverallHandbackStatusLookup" ma:index="75" nillable="true" ma:displayName="Loc Overall Handback Status" ma:default="" ma:list="{A17E829A-F1CE-4E08-A3F4-0A7C7B006C3F}" ma:internalName="LocOverallHandbackStatusLookup" ma:readOnly="true" ma:showField="OverallHandbackStatus" ma:web="e6b10b74-023b-4505-bd21-3dea7fe386f6">
      <xsd:simpleType>
        <xsd:restriction base="dms:Lookup"/>
      </xsd:simpleType>
    </xsd:element>
    <xsd:element name="LocOverallLocStatusLookup" ma:index="76" nillable="true" ma:displayName="Loc Overall Localize Status" ma:default="" ma:list="{A17E829A-F1CE-4E08-A3F4-0A7C7B006C3F}" ma:internalName="LocOverallLocStatusLookup" ma:readOnly="true" ma:showField="OverallLocStatus" ma:web="e6b10b74-023b-4505-bd21-3dea7fe386f6">
      <xsd:simpleType>
        <xsd:restriction base="dms:Lookup"/>
      </xsd:simpleType>
    </xsd:element>
    <xsd:element name="LocOverallPreviewStatusLookup" ma:index="77" nillable="true" ma:displayName="Loc Overall Preview Status" ma:default="" ma:list="{A17E829A-F1CE-4E08-A3F4-0A7C7B006C3F}" ma:internalName="LocOverallPreviewStatusLookup" ma:readOnly="true" ma:showField="OverallPreviewStatus" ma:web="e6b10b74-023b-4505-bd21-3dea7fe386f6">
      <xsd:simpleType>
        <xsd:restriction base="dms:Lookup"/>
      </xsd:simpleType>
    </xsd:element>
    <xsd:element name="LocOverallPublishStatusLookup" ma:index="78" nillable="true" ma:displayName="Loc Overall Publish Status" ma:default="" ma:list="{A17E829A-F1CE-4E08-A3F4-0A7C7B006C3F}" ma:internalName="LocOverallPublishStatusLookup" ma:readOnly="true" ma:showField="OverallPublishStatus" ma:web="e6b10b74-023b-4505-bd21-3dea7fe386f6">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A17E829A-F1CE-4E08-A3F4-0A7C7B006C3F}" ma:internalName="LocProcessedForHandoffsLookup" ma:readOnly="true" ma:showField="ProcessedForHandoffs" ma:web="e6b10b74-023b-4505-bd21-3dea7fe386f6">
      <xsd:simpleType>
        <xsd:restriction base="dms:Lookup"/>
      </xsd:simpleType>
    </xsd:element>
    <xsd:element name="LocProcessedForMarketsLookup" ma:index="81" nillable="true" ma:displayName="Loc Processed For Markets" ma:default="" ma:list="{A17E829A-F1CE-4E08-A3F4-0A7C7B006C3F}" ma:internalName="LocProcessedForMarketsLookup" ma:readOnly="true" ma:showField="ProcessedForMarkets" ma:web="e6b10b74-023b-4505-bd21-3dea7fe386f6">
      <xsd:simpleType>
        <xsd:restriction base="dms:Lookup"/>
      </xsd:simpleType>
    </xsd:element>
    <xsd:element name="LocPublishedDependentAssetsLookup" ma:index="82" nillable="true" ma:displayName="Loc Published Dependent Assets" ma:default="" ma:list="{A17E829A-F1CE-4E08-A3F4-0A7C7B006C3F}" ma:internalName="LocPublishedDependentAssetsLookup" ma:readOnly="true" ma:showField="PublishedDependentAssets" ma:web="e6b10b74-023b-4505-bd21-3dea7fe386f6">
      <xsd:simpleType>
        <xsd:restriction base="dms:Lookup"/>
      </xsd:simpleType>
    </xsd:element>
    <xsd:element name="LocPublishedLinkedAssetsLookup" ma:index="83" nillable="true" ma:displayName="Loc Published Linked Assets" ma:default="" ma:list="{A17E829A-F1CE-4E08-A3F4-0A7C7B006C3F}" ma:internalName="LocPublishedLinkedAssetsLookup" ma:readOnly="true" ma:showField="PublishedLinkedAssets" ma:web="e6b10b74-023b-4505-bd21-3dea7fe386f6">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9f7e258f-951e-4553-882a-df481c2855c1}"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E63E0F41-F43D-451E-9C99-BB9828D6CA16}" ma:internalName="Markets" ma:readOnly="false" ma:showField="MarketName"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1B8A0728-958F-48E5-830D-7FB0F42DE0DE}" ma:internalName="NumOfRatingsLookup" ma:readOnly="true" ma:showField="NumOfRatings"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1B8A0728-958F-48E5-830D-7FB0F42DE0DE}" ma:internalName="PublishStatusLookup" ma:readOnly="false" ma:showField="PublishStatus"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45eb1e28-141a-471b-b8e5-0e0806215fb3}"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ee155f21-437f-4384-b449-96db9b31c898}" ma:internalName="TaxCatchAll" ma:showField="CatchAllData"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ee155f21-437f-4384-b449-96db9b31c898}" ma:internalName="TaxCatchAllLabel" ma:readOnly="true" ma:showField="CatchAllDataLabel" ma:web="e6b10b74-023b-4505-bd21-3dea7fe386f6">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e6b10b74-023b-4505-bd21-3dea7fe386f6">This template uses a wide or narrow band in dark blue to accent the title  and content slides. Use the mountain sunrise photo on the title slide, or replace it with one of your own. This presentation includes a sample list, chart, table, SmartArt, and other layouts. Choose the ones you want, and customize them to suit your needs. This template is in widescreen (16X9) format.
</APDescription>
    <AssetExpire xmlns="e6b10b74-023b-4505-bd21-3dea7fe386f6">2029-01-01T08:00:00+00:00</AssetExpire>
    <CampaignTagsTaxHTField0 xmlns="e6b10b74-023b-4505-bd21-3dea7fe386f6">
      <Terms xmlns="http://schemas.microsoft.com/office/infopath/2007/PartnerControls"/>
    </CampaignTagsTaxHTField0>
    <IntlLangReviewDate xmlns="e6b10b74-023b-4505-bd21-3dea7fe386f6" xsi:nil="true"/>
    <TPFriendlyName xmlns="e6b10b74-023b-4505-bd21-3dea7fe386f6" xsi:nil="true"/>
    <IntlLangReview xmlns="e6b10b74-023b-4505-bd21-3dea7fe386f6">false</IntlLangReview>
    <LocLastLocAttemptVersionLookup xmlns="e6b10b74-023b-4505-bd21-3dea7fe386f6">835474</LocLastLocAttemptVersionLookup>
    <PolicheckWords xmlns="e6b10b74-023b-4505-bd21-3dea7fe386f6" xsi:nil="true"/>
    <SubmitterId xmlns="e6b10b74-023b-4505-bd21-3dea7fe386f6" xsi:nil="true"/>
    <AcquiredFrom xmlns="e6b10b74-023b-4505-bd21-3dea7fe386f6">Internal MS</AcquiredFrom>
    <EditorialStatus xmlns="e6b10b74-023b-4505-bd21-3dea7fe386f6">Complete</EditorialStatus>
    <Markets xmlns="e6b10b74-023b-4505-bd21-3dea7fe386f6"/>
    <OriginAsset xmlns="e6b10b74-023b-4505-bd21-3dea7fe386f6" xsi:nil="true"/>
    <AssetStart xmlns="e6b10b74-023b-4505-bd21-3dea7fe386f6">2012-05-11T02:03:00+00:00</AssetStart>
    <FriendlyTitle xmlns="e6b10b74-023b-4505-bd21-3dea7fe386f6" xsi:nil="true"/>
    <MarketSpecific xmlns="e6b10b74-023b-4505-bd21-3dea7fe386f6">false</MarketSpecific>
    <TPNamespace xmlns="e6b10b74-023b-4505-bd21-3dea7fe386f6" xsi:nil="true"/>
    <PublishStatusLookup xmlns="e6b10b74-023b-4505-bd21-3dea7fe386f6">
      <Value>342732</Value>
    </PublishStatusLookup>
    <APAuthor xmlns="e6b10b74-023b-4505-bd21-3dea7fe386f6">
      <UserInfo>
        <DisplayName>REDMOND\v-vaddu</DisplayName>
        <AccountId>2567</AccountId>
        <AccountType/>
      </UserInfo>
    </APAuthor>
    <TPCommandLine xmlns="e6b10b74-023b-4505-bd21-3dea7fe386f6" xsi:nil="true"/>
    <IntlLangReviewer xmlns="e6b10b74-023b-4505-bd21-3dea7fe386f6" xsi:nil="true"/>
    <OpenTemplate xmlns="e6b10b74-023b-4505-bd21-3dea7fe386f6">true</OpenTemplate>
    <CSXSubmissionDate xmlns="e6b10b74-023b-4505-bd21-3dea7fe386f6" xsi:nil="true"/>
    <TaxCatchAll xmlns="e6b10b74-023b-4505-bd21-3dea7fe386f6"/>
    <Manager xmlns="e6b10b74-023b-4505-bd21-3dea7fe386f6" xsi:nil="true"/>
    <NumericId xmlns="e6b10b74-023b-4505-bd21-3dea7fe386f6" xsi:nil="true"/>
    <ParentAssetId xmlns="e6b10b74-023b-4505-bd21-3dea7fe386f6" xsi:nil="true"/>
    <OriginalSourceMarket xmlns="e6b10b74-023b-4505-bd21-3dea7fe386f6">english</OriginalSourceMarket>
    <ApprovalStatus xmlns="e6b10b74-023b-4505-bd21-3dea7fe386f6">InProgress</ApprovalStatus>
    <TPComponent xmlns="e6b10b74-023b-4505-bd21-3dea7fe386f6" xsi:nil="true"/>
    <EditorialTags xmlns="e6b10b74-023b-4505-bd21-3dea7fe386f6" xsi:nil="true"/>
    <TPExecutable xmlns="e6b10b74-023b-4505-bd21-3dea7fe386f6" xsi:nil="true"/>
    <TPLaunchHelpLink xmlns="e6b10b74-023b-4505-bd21-3dea7fe386f6" xsi:nil="true"/>
    <LocComments xmlns="e6b10b74-023b-4505-bd21-3dea7fe386f6" xsi:nil="true"/>
    <LocRecommendedHandoff xmlns="e6b10b74-023b-4505-bd21-3dea7fe386f6" xsi:nil="true"/>
    <SourceTitle xmlns="e6b10b74-023b-4505-bd21-3dea7fe386f6" xsi:nil="true"/>
    <CSXUpdate xmlns="e6b10b74-023b-4505-bd21-3dea7fe386f6">false</CSXUpdate>
    <IntlLocPriority xmlns="e6b10b74-023b-4505-bd21-3dea7fe386f6" xsi:nil="true"/>
    <UAProjectedTotalWords xmlns="e6b10b74-023b-4505-bd21-3dea7fe386f6" xsi:nil="true"/>
    <AssetType xmlns="e6b10b74-023b-4505-bd21-3dea7fe386f6">TP</AssetType>
    <MachineTranslated xmlns="e6b10b74-023b-4505-bd21-3dea7fe386f6">false</MachineTranslated>
    <OutputCachingOn xmlns="e6b10b74-023b-4505-bd21-3dea7fe386f6">false</OutputCachingOn>
    <TemplateStatus xmlns="e6b10b74-023b-4505-bd21-3dea7fe386f6">Complete</TemplateStatus>
    <IsSearchable xmlns="e6b10b74-023b-4505-bd21-3dea7fe386f6">true</IsSearchable>
    <ContentItem xmlns="e6b10b74-023b-4505-bd21-3dea7fe386f6" xsi:nil="true"/>
    <HandoffToMSDN xmlns="e6b10b74-023b-4505-bd21-3dea7fe386f6" xsi:nil="true"/>
    <ShowIn xmlns="e6b10b74-023b-4505-bd21-3dea7fe386f6">Show everywhere</ShowIn>
    <ThumbnailAssetId xmlns="e6b10b74-023b-4505-bd21-3dea7fe386f6" xsi:nil="true"/>
    <UALocComments xmlns="e6b10b74-023b-4505-bd21-3dea7fe386f6" xsi:nil="true"/>
    <UALocRecommendation xmlns="e6b10b74-023b-4505-bd21-3dea7fe386f6">Localize</UALocRecommendation>
    <LastModifiedDateTime xmlns="e6b10b74-023b-4505-bd21-3dea7fe386f6" xsi:nil="true"/>
    <LegacyData xmlns="e6b10b74-023b-4505-bd21-3dea7fe386f6" xsi:nil="true"/>
    <LocManualTestRequired xmlns="e6b10b74-023b-4505-bd21-3dea7fe386f6">false</LocManualTestRequired>
    <ClipArtFilename xmlns="e6b10b74-023b-4505-bd21-3dea7fe386f6" xsi:nil="true"/>
    <TPApplication xmlns="e6b10b74-023b-4505-bd21-3dea7fe386f6" xsi:nil="true"/>
    <CSXHash xmlns="e6b10b74-023b-4505-bd21-3dea7fe386f6" xsi:nil="true"/>
    <DirectSourceMarket xmlns="e6b10b74-023b-4505-bd21-3dea7fe386f6">english</DirectSourceMarket>
    <PrimaryImageGen xmlns="e6b10b74-023b-4505-bd21-3dea7fe386f6">true</PrimaryImageGen>
    <PlannedPubDate xmlns="e6b10b74-023b-4505-bd21-3dea7fe386f6" xsi:nil="true"/>
    <CSXSubmissionMarket xmlns="e6b10b74-023b-4505-bd21-3dea7fe386f6" xsi:nil="true"/>
    <Downloads xmlns="e6b10b74-023b-4505-bd21-3dea7fe386f6">0</Downloads>
    <ArtSampleDocs xmlns="e6b10b74-023b-4505-bd21-3dea7fe386f6" xsi:nil="true"/>
    <TrustLevel xmlns="e6b10b74-023b-4505-bd21-3dea7fe386f6">1 Microsoft Managed Content</TrustLevel>
    <BlockPublish xmlns="e6b10b74-023b-4505-bd21-3dea7fe386f6">false</BlockPublish>
    <TPLaunchHelpLinkType xmlns="e6b10b74-023b-4505-bd21-3dea7fe386f6">Template</TPLaunchHelpLinkType>
    <LocalizationTagsTaxHTField0 xmlns="e6b10b74-023b-4505-bd21-3dea7fe386f6">
      <Terms xmlns="http://schemas.microsoft.com/office/infopath/2007/PartnerControls"/>
    </LocalizationTagsTaxHTField0>
    <BusinessGroup xmlns="e6b10b74-023b-4505-bd21-3dea7fe386f6" xsi:nil="true"/>
    <Providers xmlns="e6b10b74-023b-4505-bd21-3dea7fe386f6" xsi:nil="true"/>
    <TemplateTemplateType xmlns="e6b10b74-023b-4505-bd21-3dea7fe386f6">PowerPoint Presentation Template</TemplateTemplateType>
    <TimesCloned xmlns="e6b10b74-023b-4505-bd21-3dea7fe386f6" xsi:nil="true"/>
    <TPAppVersion xmlns="e6b10b74-023b-4505-bd21-3dea7fe386f6" xsi:nil="true"/>
    <VoteCount xmlns="e6b10b74-023b-4505-bd21-3dea7fe386f6" xsi:nil="true"/>
    <FeatureTagsTaxHTField0 xmlns="e6b10b74-023b-4505-bd21-3dea7fe386f6">
      <Terms xmlns="http://schemas.microsoft.com/office/infopath/2007/PartnerControls"/>
    </FeatureTagsTaxHTField0>
    <Provider xmlns="e6b10b74-023b-4505-bd21-3dea7fe386f6" xsi:nil="true"/>
    <UACurrentWords xmlns="e6b10b74-023b-4505-bd21-3dea7fe386f6" xsi:nil="true"/>
    <AssetId xmlns="e6b10b74-023b-4505-bd21-3dea7fe386f6">TP102895237</AssetId>
    <TPClientViewer xmlns="e6b10b74-023b-4505-bd21-3dea7fe386f6" xsi:nil="true"/>
    <DSATActionTaken xmlns="e6b10b74-023b-4505-bd21-3dea7fe386f6" xsi:nil="true"/>
    <APEditor xmlns="e6b10b74-023b-4505-bd21-3dea7fe386f6">
      <UserInfo>
        <DisplayName/>
        <AccountId xsi:nil="true"/>
        <AccountType/>
      </UserInfo>
    </APEditor>
    <TPInstallLocation xmlns="e6b10b74-023b-4505-bd21-3dea7fe386f6" xsi:nil="true"/>
    <OOCacheId xmlns="e6b10b74-023b-4505-bd21-3dea7fe386f6" xsi:nil="true"/>
    <IsDeleted xmlns="e6b10b74-023b-4505-bd21-3dea7fe386f6">false</IsDeleted>
    <PublishTargets xmlns="e6b10b74-023b-4505-bd21-3dea7fe386f6">OfficeOnlineVNext</PublishTargets>
    <ApprovalLog xmlns="e6b10b74-023b-4505-bd21-3dea7fe386f6" xsi:nil="true"/>
    <BugNumber xmlns="e6b10b74-023b-4505-bd21-3dea7fe386f6" xsi:nil="true"/>
    <CrawlForDependencies xmlns="e6b10b74-023b-4505-bd21-3dea7fe386f6">false</CrawlForDependencies>
    <InternalTagsTaxHTField0 xmlns="e6b10b74-023b-4505-bd21-3dea7fe386f6">
      <Terms xmlns="http://schemas.microsoft.com/office/infopath/2007/PartnerControls"/>
    </InternalTagsTaxHTField0>
    <LastHandOff xmlns="e6b10b74-023b-4505-bd21-3dea7fe386f6" xsi:nil="true"/>
    <Milestone xmlns="e6b10b74-023b-4505-bd21-3dea7fe386f6" xsi:nil="true"/>
    <OriginalRelease xmlns="e6b10b74-023b-4505-bd21-3dea7fe386f6">15</OriginalRelease>
    <RecommendationsModifier xmlns="e6b10b74-023b-4505-bd21-3dea7fe386f6" xsi:nil="true"/>
    <ScenarioTagsTaxHTField0 xmlns="e6b10b74-023b-4505-bd21-3dea7fe386f6">
      <Terms xmlns="http://schemas.microsoft.com/office/infopath/2007/PartnerControls"/>
    </ScenarioTagsTaxHTField0>
    <UANotes xmlns="e6b10b74-023b-4505-bd21-3dea7fe386f6" xsi:nil="true"/>
    <LocMarketGroupTiers2 xmlns="e6b10b74-023b-4505-bd21-3dea7fe386f6"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5CF5F03-C0AD-4E96-A9CB-AF10DFCF30A1}">
  <ds:schemaRefs>
    <ds:schemaRef ds:uri="http://schemas.microsoft.com/office/2006/metadata/contentType"/>
    <ds:schemaRef ds:uri="http://schemas.microsoft.com/office/2006/metadata/properties/metaAttributes"/>
    <ds:schemaRef ds:uri="http://www.w3.org/2000/xmlns/"/>
    <ds:schemaRef ds:uri="http://www.w3.org/2001/XMLSchema"/>
    <ds:schemaRef ds:uri="e6b10b74-023b-4505-bd21-3dea7fe386f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7FFC76-5C38-4A27-BB7F-88232C223BC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e6b10b74-023b-4505-bd21-3dea7fe386f6"/>
    <ds:schemaRef ds:uri="http://www.w3.org/XML/1998/namespace"/>
  </ds:schemaRefs>
</ds:datastoreItem>
</file>

<file path=customXml/itemProps3.xml><?xml version="1.0" encoding="utf-8"?>
<ds:datastoreItem xmlns:ds="http://schemas.openxmlformats.org/officeDocument/2006/customXml" ds:itemID="{E4264BA5-BE9F-44D2-9B86-8E00ED566E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419</TotalTime>
  <Words>2726</Words>
  <Application>Microsoft Macintosh PowerPoint</Application>
  <PresentationFormat>Breedbeeld</PresentationFormat>
  <Paragraphs>363</Paragraphs>
  <Slides>32</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32</vt:i4>
      </vt:variant>
    </vt:vector>
  </HeadingPairs>
  <TitlesOfParts>
    <vt:vector size="40" baseType="lpstr">
      <vt:lpstr>Arial</vt:lpstr>
      <vt:lpstr>Calibri</vt:lpstr>
      <vt:lpstr>Cambria</vt:lpstr>
      <vt:lpstr>Corbel</vt:lpstr>
      <vt:lpstr>Euphemia</vt:lpstr>
      <vt:lpstr>Times New Roman</vt:lpstr>
      <vt:lpstr>Wingdings</vt:lpstr>
      <vt:lpstr>Banded Design Blue 16x9</vt:lpstr>
      <vt:lpstr>Samen Ommen!</vt:lpstr>
      <vt:lpstr>Inhoudsopgave  </vt:lpstr>
      <vt:lpstr>1. Wie zijn wij en waar staan wij voor?</vt:lpstr>
      <vt:lpstr> Wie zijn wij en waar staan wij voor?</vt:lpstr>
      <vt:lpstr> Wie zijn wij en waar staan wij voor?</vt:lpstr>
      <vt:lpstr>2. Onze gezamenlijke ambitie, prioritering  en bestuursfilosofie</vt:lpstr>
      <vt:lpstr> Maatschappelijke ontwikkelingen en trends</vt:lpstr>
      <vt:lpstr>Wat is onze gezamenlijke ambitie en prioritering?</vt:lpstr>
      <vt:lpstr> Wat voor gemeente willen wij zijn?  </vt:lpstr>
      <vt:lpstr> Rol van de raad</vt:lpstr>
      <vt:lpstr>3. Waarom een bestuursakkoord?</vt:lpstr>
      <vt:lpstr>Waarom een bestuursakkoord?</vt:lpstr>
      <vt:lpstr>4. Afspraken over 3 onderwerpen</vt:lpstr>
      <vt:lpstr>3 onderwerpen – 3 afspraken</vt:lpstr>
      <vt:lpstr>Verkeerssituatie Hessel Mulertbrug</vt:lpstr>
      <vt:lpstr>Openingstijden winkels en horeca</vt:lpstr>
      <vt:lpstr>Lokale lasten</vt:lpstr>
      <vt:lpstr>5. Ons financieel kader</vt:lpstr>
      <vt:lpstr>Het financiële beeld van Ommen</vt:lpstr>
      <vt:lpstr>Financieel kader (1)</vt:lpstr>
      <vt:lpstr>Financieel kader (2) </vt:lpstr>
      <vt:lpstr>Financieel kader – wat is nodig? </vt:lpstr>
      <vt:lpstr>6. De Ommer agenda</vt:lpstr>
      <vt:lpstr>De Ommer Agenda</vt:lpstr>
      <vt:lpstr>Welke thema’s delen we als politieke partijen?</vt:lpstr>
      <vt:lpstr>Opdracht aan het college</vt:lpstr>
      <vt:lpstr>College van B&amp;W en portefeuilles</vt:lpstr>
      <vt:lpstr>Portefeuilleverdeling college B&amp;W Burgemeester Hans Vroomen </vt:lpstr>
      <vt:lpstr>Portefeuilleverdeling college B&amp;W Wethouder Ko Scheele </vt:lpstr>
      <vt:lpstr>Portefeuilleverdeling college B&amp;W Wethouder Leo Bongers (LPO) </vt:lpstr>
      <vt:lpstr>Portefeuilleverdeling college B&amp;W Wethouder Bart Jaspers Faijer (CU) </vt:lpstr>
      <vt:lpstr>Bestuursakkoord 2018 - 2022 Samen Ommen!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Windows User</dc:creator>
  <cp:lastModifiedBy>Bert Klarenbeek</cp:lastModifiedBy>
  <cp:revision>64</cp:revision>
  <dcterms:created xsi:type="dcterms:W3CDTF">2012-04-02T00:43:24Z</dcterms:created>
  <dcterms:modified xsi:type="dcterms:W3CDTF">2018-05-25T11:46:18Z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0x010100CBDA964ABCF6134795B89D3DFFAE1FEF0400396DD46F8E1CE5468AAD42C750079EC0</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